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4"/>
  </p:sldMasterIdLst>
  <p:sldIdLst>
    <p:sldId id="257" r:id="rId5"/>
    <p:sldId id="261" r:id="rId6"/>
    <p:sldId id="274" r:id="rId7"/>
    <p:sldId id="259" r:id="rId8"/>
    <p:sldId id="260" r:id="rId9"/>
    <p:sldId id="264" r:id="rId10"/>
    <p:sldId id="262" r:id="rId11"/>
    <p:sldId id="263" r:id="rId12"/>
    <p:sldId id="276" r:id="rId13"/>
    <p:sldId id="266" r:id="rId14"/>
    <p:sldId id="277" r:id="rId15"/>
    <p:sldId id="273" r:id="rId16"/>
    <p:sldId id="275" r:id="rId17"/>
    <p:sldId id="269" r:id="rId18"/>
    <p:sldId id="271" r:id="rId19"/>
    <p:sldId id="268" r:id="rId20"/>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den Moyal" initials="EM" lastIdx="1" clrIdx="0">
    <p:extLst>
      <p:ext uri="{19B8F6BF-5375-455C-9EA6-DF929625EA0E}">
        <p15:presenceInfo xmlns:p15="http://schemas.microsoft.com/office/powerpoint/2012/main" userId="Eden Moya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94660"/>
  </p:normalViewPr>
  <p:slideViewPr>
    <p:cSldViewPr snapToGrid="0">
      <p:cViewPr varScale="1">
        <p:scale>
          <a:sx n="93" d="100"/>
          <a:sy n="93" d="100"/>
        </p:scale>
        <p:origin x="27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jpe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41636EB-08D3-4A5F-A15C-094C8A7D2133}"/>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933919D7-7BF0-4DFB-99AC-E6E205EE25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C7F16EB0-5D3D-40C9-A249-48D3918DFA12}"/>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5" name="מציין מיקום של כותרת תחתונה 4">
            <a:extLst>
              <a:ext uri="{FF2B5EF4-FFF2-40B4-BE49-F238E27FC236}">
                <a16:creationId xmlns:a16="http://schemas.microsoft.com/office/drawing/2014/main" id="{74723B96-C6E0-4A58-BFEB-9482F19FDFB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0234B6CA-3D4A-4CD0-8D43-A8B52AB87D5E}"/>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900802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469535B-7A71-48FF-96FD-5DC62D012271}"/>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CA093979-6E26-448D-8350-C9A7FE2E47DE}"/>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0108B697-FB78-4F60-B34E-1F9219FA710B}"/>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5" name="מציין מיקום של כותרת תחתונה 4">
            <a:extLst>
              <a:ext uri="{FF2B5EF4-FFF2-40B4-BE49-F238E27FC236}">
                <a16:creationId xmlns:a16="http://schemas.microsoft.com/office/drawing/2014/main" id="{3770F6B2-B89E-4F17-A095-FFE998485B9C}"/>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07B09F0-D4AA-46B0-B528-EBA75D3C1908}"/>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1321463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C4240133-7171-4BAA-A9F7-4F4BB72BCD44}"/>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EA3E3160-0D3C-47EA-B0DB-B277CFFE4448}"/>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A94E5C72-92E8-4341-861D-58C1B65EF5AB}"/>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5" name="מציין מיקום של כותרת תחתונה 4">
            <a:extLst>
              <a:ext uri="{FF2B5EF4-FFF2-40B4-BE49-F238E27FC236}">
                <a16:creationId xmlns:a16="http://schemas.microsoft.com/office/drawing/2014/main" id="{2A4601D3-D995-4FD8-80D9-CAE74C41D42B}"/>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D570736-3101-4986-A97C-A41EECF81BD3}"/>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2526461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F6A497B-0E0D-42AB-8112-7A4970C97565}"/>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D0E3E2DF-0FD0-46C6-BE32-8FFD23C2B584}"/>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55F9DB3-0124-4E31-A847-C1A33ED3AEDF}"/>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5" name="מציין מיקום של כותרת תחתונה 4">
            <a:extLst>
              <a:ext uri="{FF2B5EF4-FFF2-40B4-BE49-F238E27FC236}">
                <a16:creationId xmlns:a16="http://schemas.microsoft.com/office/drawing/2014/main" id="{93F0B35A-FCB4-4B49-9033-91E2087A642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749060A-3D04-411D-ABA6-96FF287AE5F1}"/>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3201960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D923F9-0853-49D3-B4C5-AA84F3018191}"/>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69A0E759-6C2E-42F5-8627-4BF1F0E467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87968373-C158-44E9-828D-347898B2ADDB}"/>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5" name="מציין מיקום של כותרת תחתונה 4">
            <a:extLst>
              <a:ext uri="{FF2B5EF4-FFF2-40B4-BE49-F238E27FC236}">
                <a16:creationId xmlns:a16="http://schemas.microsoft.com/office/drawing/2014/main" id="{34651E76-D4D9-4E99-B7A6-12CB0A918E83}"/>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30F4EAA7-C5E9-49AA-9FC9-882600BA64D3}"/>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1990721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0ACED05-8273-442C-B5D1-7B68D07A541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216246E-43B0-41FF-8577-EB7BFFE31128}"/>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4195D5B3-2788-443D-BD72-CA8F8B8399F4}"/>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CDF0AEC1-F42D-443D-8164-111C4D2C9D45}"/>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6" name="מציין מיקום של כותרת תחתונה 5">
            <a:extLst>
              <a:ext uri="{FF2B5EF4-FFF2-40B4-BE49-F238E27FC236}">
                <a16:creationId xmlns:a16="http://schemas.microsoft.com/office/drawing/2014/main" id="{66D6648C-6F25-4B9F-A918-0C72340E3EE5}"/>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32A695AE-7D9A-40F6-8E1E-62D1D784677E}"/>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859835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1EE88D7-BDCC-4CDB-A7A7-CE20C028B8AD}"/>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335D876D-2265-437C-AAB2-C0302DA254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5C247114-E783-441F-9C37-D3B965124EF3}"/>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D0D3BB67-266C-40D4-A334-3A56704233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B50355C2-2C4E-425E-AF16-B9F468ACF8E6}"/>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912940B1-5FE5-447C-996F-F401D4884735}"/>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8" name="מציין מיקום של כותרת תחתונה 7">
            <a:extLst>
              <a:ext uri="{FF2B5EF4-FFF2-40B4-BE49-F238E27FC236}">
                <a16:creationId xmlns:a16="http://schemas.microsoft.com/office/drawing/2014/main" id="{EE2E7F40-500E-4BC3-84EB-500CF1A5047F}"/>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FB9FF028-804F-43E1-A22E-CEFFC7C785CB}"/>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2724447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B9A656B-E14C-47D1-8641-B394A7BF071D}"/>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C2075DF6-B2D1-4838-902C-8E3719AA2E6B}"/>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4" name="מציין מיקום של כותרת תחתונה 3">
            <a:extLst>
              <a:ext uri="{FF2B5EF4-FFF2-40B4-BE49-F238E27FC236}">
                <a16:creationId xmlns:a16="http://schemas.microsoft.com/office/drawing/2014/main" id="{3360F900-6E08-47AF-B58A-7665273C925C}"/>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7EDB40E0-D41A-43A6-912F-89DF0A7FDAFB}"/>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2077235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3E49438E-0604-4A3E-9F65-38A39234B1CC}"/>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3" name="מציין מיקום של כותרת תחתונה 2">
            <a:extLst>
              <a:ext uri="{FF2B5EF4-FFF2-40B4-BE49-F238E27FC236}">
                <a16:creationId xmlns:a16="http://schemas.microsoft.com/office/drawing/2014/main" id="{B70B94F8-BD7B-43F8-9773-E8A85D706B69}"/>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E5FAECE6-A929-4FA6-A10C-C5ADE671A07D}"/>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2231105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6EFAD73-3C6F-41CE-A99E-86883D7DA0A5}"/>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07AA5CF3-16A1-48C4-A2E9-9D1A4BDD1E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4EDA0268-8140-474F-B2D5-86A6BF9E09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6C433B2E-BCF2-4E65-B830-B735321582AB}"/>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6" name="מציין מיקום של כותרת תחתונה 5">
            <a:extLst>
              <a:ext uri="{FF2B5EF4-FFF2-40B4-BE49-F238E27FC236}">
                <a16:creationId xmlns:a16="http://schemas.microsoft.com/office/drawing/2014/main" id="{16D4101D-E154-449F-B071-F8A7D6B3C2BD}"/>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DE8419D-F3EE-4971-A17C-6088EC700E34}"/>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2753339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4976618-2963-46F8-A17E-41C3E45676B8}"/>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CFCB9845-C0CE-46EE-B83C-7D6ECBDD35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D87F889B-BA7D-4C5C-9C03-6952E34B9A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E699FF5B-58CB-4717-B1FA-8917BA388F2E}"/>
              </a:ext>
            </a:extLst>
          </p:cNvPr>
          <p:cNvSpPr>
            <a:spLocks noGrp="1"/>
          </p:cNvSpPr>
          <p:nvPr>
            <p:ph type="dt" sz="half" idx="10"/>
          </p:nvPr>
        </p:nvSpPr>
        <p:spPr/>
        <p:txBody>
          <a:bodyPr/>
          <a:lstStyle/>
          <a:p>
            <a:fld id="{A7C07D4A-734C-4F31-A0B7-2D36042A7731}" type="datetimeFigureOut">
              <a:rPr lang="he-IL" smtClean="0"/>
              <a:t>ט"ו/תמוז/תשפ"א</a:t>
            </a:fld>
            <a:endParaRPr lang="he-IL"/>
          </a:p>
        </p:txBody>
      </p:sp>
      <p:sp>
        <p:nvSpPr>
          <p:cNvPr id="6" name="מציין מיקום של כותרת תחתונה 5">
            <a:extLst>
              <a:ext uri="{FF2B5EF4-FFF2-40B4-BE49-F238E27FC236}">
                <a16:creationId xmlns:a16="http://schemas.microsoft.com/office/drawing/2014/main" id="{A051A775-B2B1-43F5-95BE-A3E11C36B7BF}"/>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4ED3AC8-EB83-4CDB-BABE-E6DBDB0C6CE7}"/>
              </a:ext>
            </a:extLst>
          </p:cNvPr>
          <p:cNvSpPr>
            <a:spLocks noGrp="1"/>
          </p:cNvSpPr>
          <p:nvPr>
            <p:ph type="sldNum" sz="quarter" idx="12"/>
          </p:nvPr>
        </p:nvSpPr>
        <p:spPr/>
        <p:txBody>
          <a:bodyPr/>
          <a:lstStyle/>
          <a:p>
            <a:fld id="{76D4BBC5-2FFE-41C4-BC43-D49E290314C7}" type="slidenum">
              <a:rPr lang="he-IL" smtClean="0"/>
              <a:t>‹#›</a:t>
            </a:fld>
            <a:endParaRPr lang="he-IL"/>
          </a:p>
        </p:txBody>
      </p:sp>
    </p:spTree>
    <p:extLst>
      <p:ext uri="{BB962C8B-B14F-4D97-AF65-F5344CB8AC3E}">
        <p14:creationId xmlns:p14="http://schemas.microsoft.com/office/powerpoint/2010/main" val="13564184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072433C2-1FE2-488E-A512-D266B7948330}"/>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58AA713E-8E42-4A16-8DD3-67EF85E2A7CA}"/>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04CFBD7-1AD3-434C-A8AA-B70B28AC69E4}"/>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A7C07D4A-734C-4F31-A0B7-2D36042A7731}" type="datetimeFigureOut">
              <a:rPr lang="he-IL" smtClean="0"/>
              <a:t>ט"ו/תמוז/תשפ"א</a:t>
            </a:fld>
            <a:endParaRPr lang="he-IL"/>
          </a:p>
        </p:txBody>
      </p:sp>
      <p:sp>
        <p:nvSpPr>
          <p:cNvPr id="5" name="מציין מיקום של כותרת תחתונה 4">
            <a:extLst>
              <a:ext uri="{FF2B5EF4-FFF2-40B4-BE49-F238E27FC236}">
                <a16:creationId xmlns:a16="http://schemas.microsoft.com/office/drawing/2014/main" id="{62198FE4-F4E9-4108-8BE0-052D38CA48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C7EA1C1E-50F5-4299-9E97-D55784B1B91E}"/>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76D4BBC5-2FFE-41C4-BC43-D49E290314C7}" type="slidenum">
              <a:rPr lang="he-IL" smtClean="0"/>
              <a:t>‹#›</a:t>
            </a:fld>
            <a:endParaRPr lang="he-IL"/>
          </a:p>
        </p:txBody>
      </p:sp>
    </p:spTree>
    <p:extLst>
      <p:ext uri="{BB962C8B-B14F-4D97-AF65-F5344CB8AC3E}">
        <p14:creationId xmlns:p14="http://schemas.microsoft.com/office/powerpoint/2010/main" val="28902846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45174" y="5994259"/>
            <a:ext cx="757085" cy="863741"/>
          </a:xfrm>
          <a:prstGeom prst="rect">
            <a:avLst/>
          </a:prstGeom>
          <a:noFill/>
          <a:extLst>
            <a:ext uri="{909E8E84-426E-40DD-AFC4-6F175D3DCCD1}">
              <a14:hiddenFill xmlns:a14="http://schemas.microsoft.com/office/drawing/2010/main">
                <a:solidFill>
                  <a:srgbClr val="FFFFFF"/>
                </a:solidFill>
              </a14:hiddenFill>
            </a:ext>
          </a:extLst>
        </p:spPr>
      </p:pic>
      <p:pic>
        <p:nvPicPr>
          <p:cNvPr id="11" name="תמונה 10">
            <a:extLst>
              <a:ext uri="{FF2B5EF4-FFF2-40B4-BE49-F238E27FC236}">
                <a16:creationId xmlns:a16="http://schemas.microsoft.com/office/drawing/2014/main" id="{546E979B-69C8-4184-861C-3D19A48E915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716448" y="0"/>
            <a:ext cx="2759104" cy="1807223"/>
          </a:xfrm>
          <a:prstGeom prst="rect">
            <a:avLst/>
          </a:prstGeom>
          <a:noFill/>
          <a:ln>
            <a:noFill/>
          </a:ln>
        </p:spPr>
      </p:pic>
      <p:sp>
        <p:nvSpPr>
          <p:cNvPr id="13" name="תיבת טקסט 12">
            <a:extLst>
              <a:ext uri="{FF2B5EF4-FFF2-40B4-BE49-F238E27FC236}">
                <a16:creationId xmlns:a16="http://schemas.microsoft.com/office/drawing/2014/main" id="{5208AC98-71AC-4932-8849-0DD8512FCDD8}"/>
              </a:ext>
            </a:extLst>
          </p:cNvPr>
          <p:cNvSpPr txBox="1"/>
          <p:nvPr/>
        </p:nvSpPr>
        <p:spPr>
          <a:xfrm>
            <a:off x="4670729" y="1701255"/>
            <a:ext cx="2850541" cy="383054"/>
          </a:xfrm>
          <a:prstGeom prst="rect">
            <a:avLst/>
          </a:prstGeom>
          <a:noFill/>
        </p:spPr>
        <p:txBody>
          <a:bodyPr wrap="square">
            <a:spAutoFit/>
          </a:bodyPr>
          <a:lstStyle/>
          <a:p>
            <a:pPr algn="ctr" rtl="1">
              <a:lnSpc>
                <a:spcPct val="107000"/>
              </a:lnSpc>
              <a:spcAft>
                <a:spcPts val="800"/>
              </a:spcAft>
              <a:tabLst>
                <a:tab pos="3484245" algn="l"/>
              </a:tabLst>
            </a:pPr>
            <a:r>
              <a:rPr lang="he-IL" sz="1800">
                <a:solidFill>
                  <a:srgbClr val="222222"/>
                </a:solidFill>
                <a:effectLst/>
                <a:latin typeface="Calibri" panose="020F0502020204030204" pitchFamily="34" charset="0"/>
                <a:ea typeface="Calibri" panose="020F0502020204030204" pitchFamily="34" charset="0"/>
                <a:cs typeface="Aharoni" panose="02010803020104030203" pitchFamily="2" charset="-79"/>
              </a:rPr>
              <a:t>המחלקה למדעי המחשב</a:t>
            </a:r>
            <a:endParaRPr lang="en-US" sz="1050">
              <a:effectLst/>
              <a:latin typeface="Calibri" panose="020F0502020204030204" pitchFamily="34" charset="0"/>
              <a:ea typeface="Calibri" panose="020F0502020204030204" pitchFamily="34" charset="0"/>
              <a:cs typeface="Arial" panose="020B0604020202020204" pitchFamily="34" charset="0"/>
            </a:endParaRPr>
          </a:p>
        </p:txBody>
      </p:sp>
      <p:sp>
        <p:nvSpPr>
          <p:cNvPr id="14" name="מלבן 13">
            <a:extLst>
              <a:ext uri="{FF2B5EF4-FFF2-40B4-BE49-F238E27FC236}">
                <a16:creationId xmlns:a16="http://schemas.microsoft.com/office/drawing/2014/main" id="{2531DDB5-8A7E-45D1-894F-52E48E054D35}"/>
              </a:ext>
            </a:extLst>
          </p:cNvPr>
          <p:cNvSpPr/>
          <p:nvPr/>
        </p:nvSpPr>
        <p:spPr>
          <a:xfrm>
            <a:off x="-63610" y="2084309"/>
            <a:ext cx="12255610" cy="954107"/>
          </a:xfrm>
          <a:prstGeom prst="rect">
            <a:avLst/>
          </a:prstGeom>
          <a:noFill/>
        </p:spPr>
        <p:txBody>
          <a:bodyPr wrap="square" lIns="91440" tIns="45720" rIns="91440" bIns="45720">
            <a:spAutoFit/>
          </a:bodyPr>
          <a:lstStyle/>
          <a:p>
            <a:pPr algn="ctr"/>
            <a:r>
              <a:rPr lang="en-US" sz="5400" cap="all">
                <a:solidFill>
                  <a:srgbClr val="C79F27"/>
                </a:solidFill>
                <a:latin typeface="Aharoni" panose="02010803020104030203" pitchFamily="2" charset="-79"/>
                <a:cs typeface="Aharoni" panose="02010803020104030203" pitchFamily="2" charset="-79"/>
              </a:rPr>
              <a:t>Academy award winning films</a:t>
            </a:r>
            <a:endParaRPr lang="he-IL" sz="5400" cap="all">
              <a:solidFill>
                <a:srgbClr val="C79F27"/>
              </a:solidFill>
              <a:latin typeface="Aharoni" panose="02010803020104030203" pitchFamily="2" charset="-79"/>
              <a:cs typeface="Aharoni" panose="02010803020104030203" pitchFamily="2" charset="-79"/>
            </a:endParaRPr>
          </a:p>
        </p:txBody>
      </p:sp>
      <p:sp>
        <p:nvSpPr>
          <p:cNvPr id="15" name="תיבת טקסט 14">
            <a:extLst>
              <a:ext uri="{FF2B5EF4-FFF2-40B4-BE49-F238E27FC236}">
                <a16:creationId xmlns:a16="http://schemas.microsoft.com/office/drawing/2014/main" id="{E458B454-7571-453C-AC14-B160A1CA107D}"/>
              </a:ext>
            </a:extLst>
          </p:cNvPr>
          <p:cNvSpPr txBox="1"/>
          <p:nvPr/>
        </p:nvSpPr>
        <p:spPr>
          <a:xfrm>
            <a:off x="-518511" y="3104040"/>
            <a:ext cx="8759356" cy="461665"/>
          </a:xfrm>
          <a:prstGeom prst="rect">
            <a:avLst/>
          </a:prstGeom>
          <a:noFill/>
        </p:spPr>
        <p:txBody>
          <a:bodyPr wrap="square">
            <a:spAutoFit/>
          </a:bodyPr>
          <a:lstStyle/>
          <a:p>
            <a:pPr algn="ctr"/>
            <a:r>
              <a:rPr lang="en-US" sz="2400">
                <a:latin typeface="Aharoni" panose="02010803020104030203" pitchFamily="2" charset="-79"/>
                <a:cs typeface="Aharoni" panose="02010803020104030203" pitchFamily="2" charset="-79"/>
              </a:rPr>
              <a:t>Data mining and machine learning final project</a:t>
            </a:r>
            <a:endParaRPr lang="he-IL" sz="2400">
              <a:latin typeface="Aharoni" panose="02010803020104030203" pitchFamily="2" charset="-79"/>
              <a:cs typeface="Aharoni" panose="02010803020104030203" pitchFamily="2" charset="-79"/>
            </a:endParaRPr>
          </a:p>
        </p:txBody>
      </p:sp>
      <p:pic>
        <p:nvPicPr>
          <p:cNvPr id="16" name="Picture 2" descr="Oscars 2021 Changes - Why the 93rd Academy Awards Will Be Different">
            <a:extLst>
              <a:ext uri="{FF2B5EF4-FFF2-40B4-BE49-F238E27FC236}">
                <a16:creationId xmlns:a16="http://schemas.microsoft.com/office/drawing/2014/main" id="{AE744356-D8AA-4640-8A1C-033C474CCE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53312" y="2854517"/>
            <a:ext cx="3718271" cy="4004225"/>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17" name="תיבת טקסט 16">
            <a:extLst>
              <a:ext uri="{FF2B5EF4-FFF2-40B4-BE49-F238E27FC236}">
                <a16:creationId xmlns:a16="http://schemas.microsoft.com/office/drawing/2014/main" id="{D70158EB-884A-43BE-90A8-72719EE3C6B3}"/>
              </a:ext>
            </a:extLst>
          </p:cNvPr>
          <p:cNvSpPr txBox="1"/>
          <p:nvPr/>
        </p:nvSpPr>
        <p:spPr>
          <a:xfrm>
            <a:off x="1017766" y="3992437"/>
            <a:ext cx="5303520" cy="461665"/>
          </a:xfrm>
          <a:prstGeom prst="rect">
            <a:avLst/>
          </a:prstGeom>
          <a:noFill/>
        </p:spPr>
        <p:txBody>
          <a:bodyPr wrap="square">
            <a:spAutoFit/>
          </a:bodyPr>
          <a:lstStyle/>
          <a:p>
            <a:pPr algn="ctr"/>
            <a:r>
              <a:rPr lang="en-US" sz="2400">
                <a:latin typeface="Aharoni" panose="02010803020104030203" pitchFamily="2" charset="-79"/>
                <a:cs typeface="Aharoni" panose="02010803020104030203" pitchFamily="2" charset="-79"/>
              </a:rPr>
              <a:t>Eden Moyal</a:t>
            </a:r>
            <a:endParaRPr lang="he-IL" sz="240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505958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F96E2048-BAB4-4B50-B418-222C93DCBC22}"/>
              </a:ext>
            </a:extLst>
          </p:cNvPr>
          <p:cNvPicPr>
            <a:picLocks noChangeAspect="1"/>
          </p:cNvPicPr>
          <p:nvPr/>
        </p:nvPicPr>
        <p:blipFill rotWithShape="1">
          <a:blip r:embed="rId2"/>
          <a:srcRect l="11569" t="13006" r="23963" b="8653"/>
          <a:stretch/>
        </p:blipFill>
        <p:spPr>
          <a:xfrm>
            <a:off x="6062072" y="2809103"/>
            <a:ext cx="5545042" cy="3790340"/>
          </a:xfrm>
          <a:prstGeom prst="rect">
            <a:avLst/>
          </a:prstGeom>
        </p:spPr>
      </p:pic>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5427560" y="144622"/>
            <a:ext cx="1495923" cy="923330"/>
          </a:xfrm>
          <a:prstGeom prst="rect">
            <a:avLst/>
          </a:prstGeom>
          <a:noFill/>
        </p:spPr>
        <p:txBody>
          <a:bodyPr wrap="none" lIns="91440" tIns="45720" rIns="91440" bIns="45720">
            <a:spAutoFit/>
          </a:bodyPr>
          <a:lstStyle/>
          <a:p>
            <a:pPr algn="ctr"/>
            <a:r>
              <a:rPr lang="en-US" sz="5400">
                <a:latin typeface="Aharoni" panose="02010803020104030203" pitchFamily="2" charset="-79"/>
                <a:cs typeface="Aharoni" panose="02010803020104030203" pitchFamily="2" charset="-79"/>
              </a:rPr>
              <a:t>EDA</a:t>
            </a:r>
            <a:endParaRPr lang="he-IL" sz="540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886354" y="891908"/>
            <a:ext cx="10267677" cy="6081730"/>
          </a:xfrm>
          <a:prstGeom prst="rect">
            <a:avLst/>
          </a:prstGeom>
          <a:noFill/>
        </p:spPr>
        <p:txBody>
          <a:bodyPr wrap="square">
            <a:spAutoFit/>
          </a:bodyPr>
          <a:lstStyle/>
          <a:p>
            <a:pPr algn="l" rtl="1">
              <a:lnSpc>
                <a:spcPct val="107000"/>
              </a:lnSpc>
              <a:spcAft>
                <a:spcPts val="800"/>
              </a:spcAft>
            </a:pPr>
            <a:r>
              <a:rPr lang="en-US" sz="2400" b="1" u="sng" dirty="0">
                <a:latin typeface="Aharoni" panose="02010803020104030203" pitchFamily="2" charset="-79"/>
                <a:cs typeface="Aharoni" panose="02010803020104030203" pitchFamily="2" charset="-79"/>
              </a:rPr>
              <a:t>Number of Wins Vs. Nominations:</a:t>
            </a:r>
          </a:p>
          <a:p>
            <a:pPr algn="l">
              <a:lnSpc>
                <a:spcPct val="107000"/>
              </a:lnSpc>
              <a:spcAft>
                <a:spcPts val="800"/>
              </a:spcAft>
            </a:pPr>
            <a:r>
              <a:rPr lang="en-US" sz="2400" b="1" dirty="0">
                <a:latin typeface="Aharoni" panose="02010803020104030203" pitchFamily="2" charset="-79"/>
                <a:cs typeface="Aharoni" panose="02010803020104030203" pitchFamily="2" charset="-79"/>
              </a:rPr>
              <a:t>For actors and actresses with more than 2 wins</a:t>
            </a:r>
            <a:endParaRPr lang="en-US" sz="2400" b="1" u="sng" dirty="0">
              <a:latin typeface="Aharoni" panose="02010803020104030203" pitchFamily="2" charset="-79"/>
              <a:cs typeface="Aharoni" panose="02010803020104030203" pitchFamily="2" charset="-79"/>
            </a:endParaRPr>
          </a:p>
          <a:p>
            <a:pPr algn="l" rtl="1">
              <a:lnSpc>
                <a:spcPct val="107000"/>
              </a:lnSpc>
              <a:spcAft>
                <a:spcPts val="800"/>
              </a:spcAft>
            </a:pPr>
            <a:r>
              <a:rPr lang="en-US" sz="2400" u="sng" dirty="0">
                <a:latin typeface="Aharoni" panose="02010803020104030203" pitchFamily="2" charset="-79"/>
                <a:cs typeface="Aharoni" panose="02010803020104030203" pitchFamily="2" charset="-79"/>
              </a:rPr>
              <a:t>Kind:</a:t>
            </a:r>
            <a:r>
              <a:rPr lang="en-US" sz="2400" dirty="0">
                <a:latin typeface="Aharoni" panose="02010803020104030203" pitchFamily="2" charset="-79"/>
                <a:cs typeface="Aharoni" panose="02010803020104030203" pitchFamily="2" charset="-79"/>
              </a:rPr>
              <a:t> multiple bar plots</a:t>
            </a:r>
          </a:p>
          <a:p>
            <a:pPr algn="l" rtl="1">
              <a:lnSpc>
                <a:spcPct val="107000"/>
              </a:lnSpc>
              <a:spcAft>
                <a:spcPts val="800"/>
              </a:spcAft>
            </a:pPr>
            <a:r>
              <a:rPr lang="en-US" sz="2400" u="sng" dirty="0">
                <a:latin typeface="Aharoni" panose="02010803020104030203" pitchFamily="2" charset="-79"/>
                <a:cs typeface="Aharoni" panose="02010803020104030203" pitchFamily="2" charset="-79"/>
              </a:rPr>
              <a:t>Conclusion</a:t>
            </a:r>
            <a:r>
              <a:rPr lang="en-US" sz="2400" dirty="0">
                <a:latin typeface="Aharoni" panose="02010803020104030203" pitchFamily="2" charset="-79"/>
                <a:cs typeface="Aharoni" panose="02010803020104030203" pitchFamily="2" charset="-79"/>
              </a:rPr>
              <a:t>: there is a dissonance between the number of nominations and wins for actors and actresses.</a:t>
            </a:r>
          </a:p>
          <a:p>
            <a:pPr algn="l">
              <a:lnSpc>
                <a:spcPct val="107000"/>
              </a:lnSpc>
              <a:spcAft>
                <a:spcPts val="800"/>
              </a:spcAft>
            </a:pPr>
            <a:r>
              <a:rPr lang="en-US" sz="2400" u="sng" dirty="0">
                <a:latin typeface="Aharoni" panose="02010803020104030203" pitchFamily="2" charset="-79"/>
                <a:cs typeface="Aharoni" panose="02010803020104030203" pitchFamily="2" charset="-79"/>
              </a:rPr>
              <a:t>Key values:</a:t>
            </a:r>
            <a:br>
              <a:rPr lang="en-US" sz="2400" dirty="0">
                <a:latin typeface="Aharoni" panose="02010803020104030203" pitchFamily="2" charset="-79"/>
                <a:cs typeface="Aharoni" panose="02010803020104030203" pitchFamily="2" charset="-79"/>
              </a:rPr>
            </a:br>
            <a:r>
              <a:rPr lang="en-US" sz="2400" dirty="0">
                <a:latin typeface="Aharoni" panose="02010803020104030203" pitchFamily="2" charset="-79"/>
                <a:cs typeface="Aharoni" panose="02010803020104030203" pitchFamily="2" charset="-79"/>
              </a:rPr>
              <a:t>Number of wins over the </a:t>
            </a:r>
            <a:br>
              <a:rPr lang="en-US" sz="2400" dirty="0">
                <a:latin typeface="Aharoni" panose="02010803020104030203" pitchFamily="2" charset="-79"/>
                <a:cs typeface="Aharoni" panose="02010803020104030203" pitchFamily="2" charset="-79"/>
              </a:rPr>
            </a:br>
            <a:r>
              <a:rPr lang="en-US" sz="2400" dirty="0">
                <a:latin typeface="Aharoni" panose="02010803020104030203" pitchFamily="2" charset="-79"/>
                <a:cs typeface="Aharoni" panose="02010803020104030203" pitchFamily="2" charset="-79"/>
              </a:rPr>
              <a:t>years in </a:t>
            </a:r>
            <a:r>
              <a:rPr lang="en-US" sz="2400" dirty="0">
                <a:solidFill>
                  <a:schemeClr val="accent6">
                    <a:lumMod val="75000"/>
                  </a:schemeClr>
                </a:solidFill>
                <a:latin typeface="Aharoni" panose="02010803020104030203" pitchFamily="2" charset="-79"/>
                <a:cs typeface="Aharoni" panose="02010803020104030203" pitchFamily="2" charset="-79"/>
              </a:rPr>
              <a:t>green</a:t>
            </a:r>
          </a:p>
          <a:p>
            <a:pPr algn="l">
              <a:lnSpc>
                <a:spcPct val="107000"/>
              </a:lnSpc>
              <a:spcAft>
                <a:spcPts val="800"/>
              </a:spcAft>
            </a:pPr>
            <a:r>
              <a:rPr lang="en-US" sz="2400" dirty="0">
                <a:latin typeface="Aharoni" panose="02010803020104030203" pitchFamily="2" charset="-79"/>
                <a:cs typeface="Aharoni" panose="02010803020104030203" pitchFamily="2" charset="-79"/>
              </a:rPr>
              <a:t>Number of Nominations </a:t>
            </a:r>
            <a:br>
              <a:rPr lang="en-US" sz="2400" dirty="0">
                <a:latin typeface="Aharoni" panose="02010803020104030203" pitchFamily="2" charset="-79"/>
                <a:cs typeface="Aharoni" panose="02010803020104030203" pitchFamily="2" charset="-79"/>
              </a:rPr>
            </a:br>
            <a:r>
              <a:rPr lang="en-US" sz="2400" dirty="0">
                <a:latin typeface="Aharoni" panose="02010803020104030203" pitchFamily="2" charset="-79"/>
                <a:cs typeface="Aharoni" panose="02010803020104030203" pitchFamily="2" charset="-79"/>
              </a:rPr>
              <a:t>over the years in </a:t>
            </a:r>
            <a:r>
              <a:rPr lang="en-US" sz="2400" dirty="0">
                <a:solidFill>
                  <a:srgbClr val="FF0000"/>
                </a:solidFill>
                <a:latin typeface="Aharoni" panose="02010803020104030203" pitchFamily="2" charset="-79"/>
                <a:cs typeface="Aharoni" panose="02010803020104030203" pitchFamily="2" charset="-79"/>
              </a:rPr>
              <a:t>red</a:t>
            </a:r>
          </a:p>
          <a:p>
            <a:pPr algn="l" rtl="1">
              <a:lnSpc>
                <a:spcPct val="107000"/>
              </a:lnSpc>
              <a:spcAft>
                <a:spcPts val="800"/>
              </a:spcAft>
            </a:pPr>
            <a:endParaRPr lang="en-US" sz="2400" dirty="0">
              <a:latin typeface="Aharoni" panose="02010803020104030203" pitchFamily="2" charset="-79"/>
              <a:cs typeface="Aharoni" panose="02010803020104030203" pitchFamily="2" charset="-79"/>
            </a:endParaRPr>
          </a:p>
          <a:p>
            <a:pPr algn="l">
              <a:lnSpc>
                <a:spcPct val="107000"/>
              </a:lnSpc>
              <a:spcAft>
                <a:spcPts val="800"/>
              </a:spcAft>
            </a:pPr>
            <a:endParaRPr lang="en-US" sz="1200" dirty="0">
              <a:latin typeface="Aharoni" panose="02010803020104030203" pitchFamily="2" charset="-79"/>
              <a:ea typeface="Calibri" panose="020F0502020204030204" pitchFamily="34" charset="0"/>
              <a:cs typeface="Aharoni" panose="02010803020104030203" pitchFamily="2" charset="-79"/>
            </a:endParaRPr>
          </a:p>
          <a:p>
            <a:pPr algn="l">
              <a:lnSpc>
                <a:spcPct val="107000"/>
              </a:lnSpc>
              <a:spcAft>
                <a:spcPts val="800"/>
              </a:spcAft>
            </a:pPr>
            <a:endParaRPr lang="en-US" sz="12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 </a:t>
            </a:r>
            <a:endParaRPr lang="en-US" sz="2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928734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43549D98-40FE-43CA-94D2-D146A3458B77}"/>
              </a:ext>
            </a:extLst>
          </p:cNvPr>
          <p:cNvPicPr>
            <a:picLocks noChangeAspect="1"/>
          </p:cNvPicPr>
          <p:nvPr/>
        </p:nvPicPr>
        <p:blipFill rotWithShape="1">
          <a:blip r:embed="rId2"/>
          <a:srcRect l="36942" t="20000" r="23324" b="38723"/>
          <a:stretch/>
        </p:blipFill>
        <p:spPr>
          <a:xfrm>
            <a:off x="5932160" y="3132303"/>
            <a:ext cx="5945313" cy="3474068"/>
          </a:xfrm>
          <a:prstGeom prst="rect">
            <a:avLst/>
          </a:prstGeom>
        </p:spPr>
      </p:pic>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5427560" y="144622"/>
            <a:ext cx="1495923" cy="923330"/>
          </a:xfrm>
          <a:prstGeom prst="rect">
            <a:avLst/>
          </a:prstGeom>
          <a:noFill/>
        </p:spPr>
        <p:txBody>
          <a:bodyPr wrap="none" lIns="91440" tIns="45720" rIns="91440" bIns="45720">
            <a:spAutoFit/>
          </a:bodyPr>
          <a:lstStyle/>
          <a:p>
            <a:pPr algn="ctr"/>
            <a:r>
              <a:rPr lang="en-US" sz="5400">
                <a:latin typeface="Aharoni" panose="02010803020104030203" pitchFamily="2" charset="-79"/>
                <a:cs typeface="Aharoni" panose="02010803020104030203" pitchFamily="2" charset="-79"/>
              </a:rPr>
              <a:t>EDA</a:t>
            </a:r>
            <a:endParaRPr lang="he-IL" sz="540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886354" y="891908"/>
            <a:ext cx="10267677" cy="4691028"/>
          </a:xfrm>
          <a:prstGeom prst="rect">
            <a:avLst/>
          </a:prstGeom>
          <a:noFill/>
        </p:spPr>
        <p:txBody>
          <a:bodyPr wrap="square">
            <a:spAutoFit/>
          </a:bodyPr>
          <a:lstStyle/>
          <a:p>
            <a:pPr algn="l" rtl="1">
              <a:lnSpc>
                <a:spcPct val="107000"/>
              </a:lnSpc>
              <a:spcAft>
                <a:spcPts val="800"/>
              </a:spcAft>
            </a:pPr>
            <a:r>
              <a:rPr lang="en-US" sz="2400" b="1" u="sng" dirty="0">
                <a:latin typeface="Aharoni" panose="02010803020104030203" pitchFamily="2" charset="-79"/>
                <a:cs typeface="Aharoni" panose="02010803020104030203" pitchFamily="2" charset="-79"/>
              </a:rPr>
              <a:t>Number of Wins per category: </a:t>
            </a:r>
          </a:p>
          <a:p>
            <a:pPr algn="l" rtl="1">
              <a:lnSpc>
                <a:spcPct val="107000"/>
              </a:lnSpc>
              <a:spcAft>
                <a:spcPts val="800"/>
              </a:spcAft>
            </a:pPr>
            <a:r>
              <a:rPr lang="en-US" sz="2400" b="1" dirty="0">
                <a:latin typeface="Aharoni" panose="02010803020104030203" pitchFamily="2" charset="-79"/>
                <a:cs typeface="Aharoni" panose="02010803020104030203" pitchFamily="2" charset="-79"/>
              </a:rPr>
              <a:t>For movies with more than 5 wins between 2010-2020</a:t>
            </a:r>
          </a:p>
          <a:p>
            <a:pPr algn="l" rtl="1">
              <a:lnSpc>
                <a:spcPct val="107000"/>
              </a:lnSpc>
              <a:spcAft>
                <a:spcPts val="800"/>
              </a:spcAft>
            </a:pPr>
            <a:r>
              <a:rPr lang="en-US" sz="2400" u="sng" dirty="0">
                <a:latin typeface="Aharoni" panose="02010803020104030203" pitchFamily="2" charset="-79"/>
                <a:cs typeface="Aharoni" panose="02010803020104030203" pitchFamily="2" charset="-79"/>
              </a:rPr>
              <a:t>Kind:</a:t>
            </a:r>
            <a:r>
              <a:rPr lang="en-US" sz="2400" dirty="0">
                <a:latin typeface="Aharoni" panose="02010803020104030203" pitchFamily="2" charset="-79"/>
                <a:cs typeface="Aharoni" panose="02010803020104030203" pitchFamily="2" charset="-79"/>
              </a:rPr>
              <a:t> pie plot</a:t>
            </a:r>
          </a:p>
          <a:p>
            <a:pPr algn="l" rtl="1">
              <a:lnSpc>
                <a:spcPct val="107000"/>
              </a:lnSpc>
              <a:spcAft>
                <a:spcPts val="800"/>
              </a:spcAft>
            </a:pPr>
            <a:r>
              <a:rPr lang="en-US" sz="2400" u="sng" dirty="0">
                <a:latin typeface="Aharoni" panose="02010803020104030203" pitchFamily="2" charset="-79"/>
                <a:cs typeface="Aharoni" panose="02010803020104030203" pitchFamily="2" charset="-79"/>
              </a:rPr>
              <a:t>Conclusion</a:t>
            </a:r>
            <a:r>
              <a:rPr lang="en-US" sz="2400" dirty="0">
                <a:latin typeface="Aharoni" panose="02010803020104030203" pitchFamily="2" charset="-79"/>
                <a:cs typeface="Aharoni" panose="02010803020104030203" pitchFamily="2" charset="-79"/>
              </a:rPr>
              <a:t>: movies with a lot of awards, win mostly in the music and sound categories.</a:t>
            </a:r>
            <a:br>
              <a:rPr lang="en-US" sz="2400" dirty="0">
                <a:latin typeface="Aharoni" panose="02010803020104030203" pitchFamily="2" charset="-79"/>
                <a:cs typeface="Aharoni" panose="02010803020104030203" pitchFamily="2" charset="-79"/>
              </a:rPr>
            </a:br>
            <a:r>
              <a:rPr lang="en-US" sz="2400" dirty="0">
                <a:latin typeface="Aharoni" panose="02010803020104030203" pitchFamily="2" charset="-79"/>
                <a:cs typeface="Aharoni" panose="02010803020104030203" pitchFamily="2" charset="-79"/>
              </a:rPr>
              <a:t>Chances of winning may increase</a:t>
            </a:r>
            <a:br>
              <a:rPr lang="en-US" sz="2400" dirty="0">
                <a:latin typeface="Aharoni" panose="02010803020104030203" pitchFamily="2" charset="-79"/>
                <a:cs typeface="Aharoni" panose="02010803020104030203" pitchFamily="2" charset="-79"/>
              </a:rPr>
            </a:br>
            <a:r>
              <a:rPr lang="en-US" sz="2400" dirty="0">
                <a:latin typeface="Aharoni" panose="02010803020104030203" pitchFamily="2" charset="-79"/>
                <a:cs typeface="Aharoni" panose="02010803020104030203" pitchFamily="2" charset="-79"/>
              </a:rPr>
              <a:t>for a good music and sound editing.</a:t>
            </a:r>
          </a:p>
          <a:p>
            <a:pPr algn="l" rtl="1">
              <a:lnSpc>
                <a:spcPct val="107000"/>
              </a:lnSpc>
              <a:spcAft>
                <a:spcPts val="800"/>
              </a:spcAft>
            </a:pPr>
            <a:endParaRPr lang="en-US" sz="2400" dirty="0">
              <a:latin typeface="Aharoni" panose="02010803020104030203" pitchFamily="2" charset="-79"/>
              <a:cs typeface="Aharoni" panose="02010803020104030203" pitchFamily="2" charset="-79"/>
            </a:endParaRPr>
          </a:p>
          <a:p>
            <a:pPr algn="l">
              <a:lnSpc>
                <a:spcPct val="107000"/>
              </a:lnSpc>
              <a:spcAft>
                <a:spcPts val="800"/>
              </a:spcAft>
            </a:pPr>
            <a:endParaRPr lang="en-US" sz="1200" dirty="0">
              <a:latin typeface="Aharoni" panose="02010803020104030203" pitchFamily="2" charset="-79"/>
              <a:ea typeface="Calibri" panose="020F0502020204030204" pitchFamily="34" charset="0"/>
              <a:cs typeface="Aharoni" panose="02010803020104030203" pitchFamily="2" charset="-79"/>
            </a:endParaRPr>
          </a:p>
          <a:p>
            <a:pPr algn="l">
              <a:lnSpc>
                <a:spcPct val="107000"/>
              </a:lnSpc>
              <a:spcAft>
                <a:spcPts val="800"/>
              </a:spcAft>
            </a:pPr>
            <a:endParaRPr lang="en-US" sz="12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 </a:t>
            </a:r>
            <a:endParaRPr lang="en-US" sz="2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8201234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3095830" y="144622"/>
            <a:ext cx="6000362" cy="923330"/>
          </a:xfrm>
          <a:prstGeom prst="rect">
            <a:avLst/>
          </a:prstGeom>
          <a:noFill/>
        </p:spPr>
        <p:txBody>
          <a:bodyPr wrap="none" lIns="91440" tIns="45720" rIns="91440" bIns="45720">
            <a:spAutoFit/>
          </a:bodyPr>
          <a:lstStyle/>
          <a:p>
            <a:pPr algn="ctr"/>
            <a:r>
              <a:rPr lang="en-US" sz="5400" dirty="0">
                <a:latin typeface="Aharoni" panose="02010803020104030203" pitchFamily="2" charset="-79"/>
                <a:cs typeface="Aharoni" panose="02010803020104030203" pitchFamily="2" charset="-79"/>
              </a:rPr>
              <a:t>Machine Learning</a:t>
            </a: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1840632"/>
          </a:xfrm>
          <a:prstGeom prst="rect">
            <a:avLst/>
          </a:prstGeom>
          <a:noFill/>
        </p:spPr>
        <p:txBody>
          <a:bodyPr wrap="square">
            <a:spAutoFit/>
          </a:bodyPr>
          <a:lstStyle/>
          <a:p>
            <a:pPr algn="l" rtl="1">
              <a:lnSpc>
                <a:spcPct val="107000"/>
              </a:lnSpc>
              <a:spcAft>
                <a:spcPts val="800"/>
              </a:spcAft>
            </a:pPr>
            <a:r>
              <a:rPr lang="en-US" sz="2400" b="1" u="sng" dirty="0">
                <a:latin typeface="Aharoni" panose="02010803020104030203" pitchFamily="2" charset="-79"/>
                <a:cs typeface="Aharoni" panose="02010803020104030203" pitchFamily="2" charset="-79"/>
              </a:rPr>
              <a:t>Machine Learning:</a:t>
            </a:r>
          </a:p>
          <a:p>
            <a:pPr algn="l" rtl="1">
              <a:lnSpc>
                <a:spcPct val="107000"/>
              </a:lnSpc>
              <a:spcAft>
                <a:spcPts val="800"/>
              </a:spcAft>
            </a:pPr>
            <a:r>
              <a:rPr lang="en-US" sz="2000" dirty="0">
                <a:latin typeface="Aharoni" panose="02010803020104030203" pitchFamily="2" charset="-79"/>
                <a:cs typeface="Aharoni" panose="02010803020104030203" pitchFamily="2" charset="-79"/>
              </a:rPr>
              <a:t>Using</a:t>
            </a:r>
            <a:r>
              <a:rPr lang="en-US" sz="2400" dirty="0">
                <a:latin typeface="Aharoni" panose="02010803020104030203" pitchFamily="2" charset="-79"/>
                <a:cs typeface="Aharoni" panose="02010803020104030203" pitchFamily="2" charset="-79"/>
              </a:rPr>
              <a:t> </a:t>
            </a:r>
            <a:r>
              <a:rPr lang="en-US" sz="2000" dirty="0">
                <a:latin typeface="Aharoni" panose="02010803020104030203" pitchFamily="2" charset="-79"/>
                <a:cs typeface="Aharoni" panose="02010803020104030203" pitchFamily="2" charset="-79"/>
              </a:rPr>
              <a:t>the below algorithms:</a:t>
            </a:r>
          </a:p>
          <a:p>
            <a:pPr algn="l" rtl="1">
              <a:lnSpc>
                <a:spcPct val="107000"/>
              </a:lnSpc>
              <a:spcAft>
                <a:spcPts val="800"/>
              </a:spcAft>
            </a:pPr>
            <a:r>
              <a:rPr lang="en-US" sz="2000" dirty="0">
                <a:effectLst/>
                <a:latin typeface="Segoe UI Symbol" panose="020B0502040204020203" pitchFamily="34" charset="0"/>
                <a:ea typeface="Calibri" panose="020F0502020204030204" pitchFamily="34" charset="0"/>
              </a:rPr>
              <a:t>❖</a:t>
            </a:r>
            <a:r>
              <a:rPr lang="en-US" sz="2000" dirty="0">
                <a:effectLst/>
                <a:latin typeface="Calibri" panose="020F0502020204030204" pitchFamily="34" charset="0"/>
                <a:ea typeface="Calibri" panose="020F0502020204030204" pitchFamily="34" charset="0"/>
              </a:rPr>
              <a:t> </a:t>
            </a:r>
            <a:r>
              <a:rPr lang="en-US" sz="2000" dirty="0">
                <a:effectLst/>
                <a:latin typeface="Aharoni" panose="02010803020104030203" pitchFamily="2" charset="-79"/>
                <a:ea typeface="Calibri" panose="020F0502020204030204" pitchFamily="34" charset="0"/>
                <a:cs typeface="Aharoni" panose="02010803020104030203" pitchFamily="2" charset="-79"/>
              </a:rPr>
              <a:t>L</a:t>
            </a:r>
            <a:r>
              <a:rPr lang="en-US" sz="2000" dirty="0">
                <a:latin typeface="Aharoni" panose="02010803020104030203" pitchFamily="2" charset="-79"/>
                <a:ea typeface="Calibri" panose="020F0502020204030204" pitchFamily="34" charset="0"/>
                <a:cs typeface="Aharoni" panose="02010803020104030203" pitchFamily="2" charset="-79"/>
              </a:rPr>
              <a:t>ogistic regression</a:t>
            </a:r>
            <a:endParaRPr lang="en-US" sz="2000" dirty="0">
              <a:effectLst/>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r>
              <a:rPr lang="en-US" sz="2000" dirty="0">
                <a:effectLst/>
                <a:latin typeface="Segoe UI Symbol" panose="020B0502040204020203" pitchFamily="34" charset="0"/>
                <a:ea typeface="Calibri" panose="020F0502020204030204" pitchFamily="34" charset="0"/>
              </a:rPr>
              <a:t>❖</a:t>
            </a:r>
            <a:r>
              <a:rPr lang="en-US" sz="2000" dirty="0">
                <a:effectLst/>
                <a:latin typeface="Calibri" panose="020F0502020204030204" pitchFamily="34" charset="0"/>
                <a:ea typeface="Calibri" panose="020F0502020204030204" pitchFamily="34" charset="0"/>
              </a:rPr>
              <a:t> </a:t>
            </a:r>
            <a:r>
              <a:rPr lang="en-US" sz="2000" dirty="0">
                <a:effectLst/>
                <a:latin typeface="Aharoni" panose="02010803020104030203" pitchFamily="2" charset="-79"/>
                <a:ea typeface="Calibri" panose="020F0502020204030204" pitchFamily="34" charset="0"/>
                <a:cs typeface="Aharoni" panose="02010803020104030203" pitchFamily="2" charset="-79"/>
              </a:rPr>
              <a:t>D</a:t>
            </a:r>
            <a:r>
              <a:rPr lang="en-US" sz="2000" dirty="0">
                <a:latin typeface="Aharoni" panose="02010803020104030203" pitchFamily="2" charset="-79"/>
                <a:ea typeface="Calibri" panose="020F0502020204030204" pitchFamily="34" charset="0"/>
                <a:cs typeface="Aharoni" panose="02010803020104030203" pitchFamily="2" charset="-79"/>
              </a:rPr>
              <a:t>ecision tree</a:t>
            </a:r>
            <a:endParaRPr lang="en-US" sz="2000" dirty="0">
              <a:effectLst/>
              <a:latin typeface="Aharoni" panose="02010803020104030203" pitchFamily="2" charset="-79"/>
              <a:ea typeface="Calibri" panose="020F0502020204030204" pitchFamily="34" charset="0"/>
              <a:cs typeface="Aharoni" panose="02010803020104030203" pitchFamily="2" charset="-79"/>
            </a:endParaRPr>
          </a:p>
        </p:txBody>
      </p:sp>
      <p:pic>
        <p:nvPicPr>
          <p:cNvPr id="2" name="תמונה 1">
            <a:extLst>
              <a:ext uri="{FF2B5EF4-FFF2-40B4-BE49-F238E27FC236}">
                <a16:creationId xmlns:a16="http://schemas.microsoft.com/office/drawing/2014/main" id="{0E86B84A-48F5-4116-A2C9-0397D5A93278}"/>
              </a:ext>
            </a:extLst>
          </p:cNvPr>
          <p:cNvPicPr>
            <a:picLocks noChangeAspect="1"/>
          </p:cNvPicPr>
          <p:nvPr/>
        </p:nvPicPr>
        <p:blipFill>
          <a:blip r:embed="rId3"/>
          <a:stretch>
            <a:fillRect/>
          </a:stretch>
        </p:blipFill>
        <p:spPr>
          <a:xfrm>
            <a:off x="6677733" y="3181535"/>
            <a:ext cx="4369280" cy="2812724"/>
          </a:xfrm>
          <a:prstGeom prst="rect">
            <a:avLst/>
          </a:prstGeom>
          <a:effectLst>
            <a:softEdge rad="127000"/>
          </a:effectLst>
        </p:spPr>
      </p:pic>
    </p:spTree>
    <p:extLst>
      <p:ext uri="{BB962C8B-B14F-4D97-AF65-F5344CB8AC3E}">
        <p14:creationId xmlns:p14="http://schemas.microsoft.com/office/powerpoint/2010/main" val="798974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3095830" y="144622"/>
            <a:ext cx="6000362" cy="923330"/>
          </a:xfrm>
          <a:prstGeom prst="rect">
            <a:avLst/>
          </a:prstGeom>
          <a:noFill/>
        </p:spPr>
        <p:txBody>
          <a:bodyPr wrap="none" lIns="91440" tIns="45720" rIns="91440" bIns="45720">
            <a:spAutoFit/>
          </a:bodyPr>
          <a:lstStyle/>
          <a:p>
            <a:pPr algn="ctr"/>
            <a:r>
              <a:rPr lang="en-US" sz="5400" dirty="0">
                <a:latin typeface="Aharoni" panose="02010803020104030203" pitchFamily="2" charset="-79"/>
                <a:cs typeface="Aharoni" panose="02010803020104030203" pitchFamily="2" charset="-79"/>
              </a:rPr>
              <a:t>Machine Learning</a:t>
            </a: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3033779"/>
          </a:xfrm>
          <a:prstGeom prst="rect">
            <a:avLst/>
          </a:prstGeom>
          <a:noFill/>
        </p:spPr>
        <p:txBody>
          <a:bodyPr wrap="square">
            <a:spAutoFit/>
          </a:bodyPr>
          <a:lstStyle/>
          <a:p>
            <a:pPr algn="l" rtl="1">
              <a:lnSpc>
                <a:spcPct val="107000"/>
              </a:lnSpc>
              <a:spcAft>
                <a:spcPts val="800"/>
              </a:spcAft>
            </a:pPr>
            <a:r>
              <a:rPr lang="en-US" sz="2400" b="1" u="sng" dirty="0">
                <a:latin typeface="Aharoni" panose="02010803020104030203" pitchFamily="2" charset="-79"/>
                <a:cs typeface="Aharoni" panose="02010803020104030203" pitchFamily="2" charset="-79"/>
              </a:rPr>
              <a:t>Machine Learning:</a:t>
            </a:r>
            <a:r>
              <a:rPr lang="en-US" sz="2400" dirty="0">
                <a:latin typeface="Aharoni" panose="02010803020104030203" pitchFamily="2" charset="-79"/>
                <a:cs typeface="Aharoni" panose="02010803020104030203" pitchFamily="2" charset="-79"/>
              </a:rPr>
              <a:t> </a:t>
            </a:r>
          </a:p>
          <a:p>
            <a:pPr algn="l" rtl="1">
              <a:lnSpc>
                <a:spcPct val="107000"/>
              </a:lnSpc>
              <a:spcAft>
                <a:spcPts val="800"/>
              </a:spcAft>
            </a:pPr>
            <a:r>
              <a:rPr lang="en-US" sz="2000" dirty="0">
                <a:latin typeface="Aharoni" panose="02010803020104030203" pitchFamily="2" charset="-79"/>
                <a:cs typeface="Aharoni" panose="02010803020104030203" pitchFamily="2" charset="-79"/>
              </a:rPr>
              <a:t>Before building the models - changing all the columns to numeric. </a:t>
            </a:r>
          </a:p>
          <a:p>
            <a:pPr algn="l" rtl="1">
              <a:lnSpc>
                <a:spcPct val="107000"/>
              </a:lnSpc>
              <a:spcAft>
                <a:spcPts val="800"/>
              </a:spcAft>
            </a:pPr>
            <a:r>
              <a:rPr lang="en-US" sz="2000" dirty="0">
                <a:effectLst/>
                <a:latin typeface="Segoe UI Symbol" panose="020B0502040204020203" pitchFamily="34" charset="0"/>
                <a:ea typeface="Calibri" panose="020F0502020204030204" pitchFamily="34" charset="0"/>
              </a:rPr>
              <a:t>❖</a:t>
            </a:r>
            <a:r>
              <a:rPr lang="en-US" sz="2000" dirty="0">
                <a:effectLst/>
                <a:latin typeface="Calibri" panose="020F0502020204030204" pitchFamily="34" charset="0"/>
                <a:ea typeface="Calibri" panose="020F0502020204030204" pitchFamily="34" charset="0"/>
              </a:rPr>
              <a:t> </a:t>
            </a:r>
            <a:r>
              <a:rPr lang="en-US" sz="2000" dirty="0">
                <a:effectLst/>
                <a:latin typeface="Aharoni" panose="02010803020104030203" pitchFamily="2" charset="-79"/>
                <a:ea typeface="Calibri" panose="020F0502020204030204" pitchFamily="34" charset="0"/>
                <a:cs typeface="Aharoni" panose="02010803020104030203" pitchFamily="2" charset="-79"/>
              </a:rPr>
              <a:t>E</a:t>
            </a:r>
            <a:r>
              <a:rPr lang="en-US" sz="2000" dirty="0">
                <a:latin typeface="Aharoni" panose="02010803020104030203" pitchFamily="2" charset="-79"/>
                <a:ea typeface="Calibri" panose="020F0502020204030204" pitchFamily="34" charset="0"/>
                <a:cs typeface="Aharoni" panose="02010803020104030203" pitchFamily="2" charset="-79"/>
              </a:rPr>
              <a:t>ncoding all nonnumeric columns</a:t>
            </a:r>
            <a:r>
              <a:rPr lang="en-US" sz="2000" dirty="0">
                <a:effectLst/>
                <a:latin typeface="Aharoni" panose="02010803020104030203" pitchFamily="2" charset="-79"/>
                <a:ea typeface="Calibri" panose="020F0502020204030204" pitchFamily="34" charset="0"/>
                <a:cs typeface="Aharoni" panose="02010803020104030203" pitchFamily="2" charset="-79"/>
              </a:rPr>
              <a:t> to numbers:</a:t>
            </a: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br>
              <a:rPr lang="en-US" sz="2000" dirty="0">
                <a:latin typeface="Aharoni" panose="02010803020104030203" pitchFamily="2" charset="-79"/>
                <a:ea typeface="Calibri" panose="020F0502020204030204" pitchFamily="34" charset="0"/>
                <a:cs typeface="Aharoni" panose="02010803020104030203" pitchFamily="2" charset="-79"/>
              </a:rPr>
            </a:b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r>
              <a:rPr lang="en-US" sz="2000" dirty="0">
                <a:effectLst/>
                <a:latin typeface="Segoe UI Symbol" panose="020B0502040204020203" pitchFamily="34" charset="0"/>
                <a:ea typeface="Calibri" panose="020F0502020204030204" pitchFamily="34" charset="0"/>
              </a:rPr>
              <a:t>❖</a:t>
            </a:r>
            <a:r>
              <a:rPr lang="en-US" sz="2000" dirty="0">
                <a:effectLst/>
                <a:latin typeface="Calibri" panose="020F0502020204030204" pitchFamily="34" charset="0"/>
                <a:ea typeface="Calibri" panose="020F0502020204030204" pitchFamily="34" charset="0"/>
              </a:rPr>
              <a:t> </a:t>
            </a:r>
            <a:r>
              <a:rPr lang="en-US" sz="2000" dirty="0">
                <a:latin typeface="Aharoni" panose="02010803020104030203" pitchFamily="2" charset="-79"/>
                <a:ea typeface="Calibri" panose="020F0502020204030204" pitchFamily="34" charset="0"/>
                <a:cs typeface="Aharoni" panose="02010803020104030203" pitchFamily="2" charset="-79"/>
              </a:rPr>
              <a:t>R</a:t>
            </a:r>
            <a:r>
              <a:rPr lang="en-US" sz="2000" dirty="0">
                <a:effectLst/>
                <a:latin typeface="Aharoni" panose="02010803020104030203" pitchFamily="2" charset="-79"/>
                <a:ea typeface="Calibri" panose="020F0502020204030204" pitchFamily="34" charset="0"/>
                <a:cs typeface="Aharoni" panose="02010803020104030203" pitchFamily="2" charset="-79"/>
              </a:rPr>
              <a:t>eplacing true values to ‘1’ and false values to ‘0’ in the column “winner”:</a:t>
            </a:r>
            <a:r>
              <a:rPr lang="he-IL" sz="2000" dirty="0">
                <a:effectLst/>
                <a:latin typeface="Aharoni" panose="02010803020104030203" pitchFamily="2" charset="-79"/>
                <a:ea typeface="Calibri" panose="020F0502020204030204" pitchFamily="34" charset="0"/>
                <a:cs typeface="Aharoni" panose="02010803020104030203" pitchFamily="2" charset="-79"/>
              </a:rPr>
              <a:t> </a:t>
            </a:r>
            <a:endParaRPr lang="en-US" sz="2000" dirty="0">
              <a:effectLst/>
              <a:latin typeface="Aharoni" panose="02010803020104030203" pitchFamily="2" charset="-79"/>
              <a:ea typeface="Calibri" panose="020F0502020204030204" pitchFamily="34" charset="0"/>
              <a:cs typeface="Aharoni" panose="02010803020104030203" pitchFamily="2" charset="-79"/>
            </a:endParaRPr>
          </a:p>
        </p:txBody>
      </p:sp>
      <p:pic>
        <p:nvPicPr>
          <p:cNvPr id="3" name="תמונה 2">
            <a:extLst>
              <a:ext uri="{FF2B5EF4-FFF2-40B4-BE49-F238E27FC236}">
                <a16:creationId xmlns:a16="http://schemas.microsoft.com/office/drawing/2014/main" id="{315BE108-6C0A-4209-AC9B-0FEE96109575}"/>
              </a:ext>
            </a:extLst>
          </p:cNvPr>
          <p:cNvPicPr>
            <a:picLocks noChangeAspect="1"/>
          </p:cNvPicPr>
          <p:nvPr/>
        </p:nvPicPr>
        <p:blipFill rotWithShape="1">
          <a:blip r:embed="rId3"/>
          <a:srcRect l="32635" t="21501" r="35202" b="67688"/>
          <a:stretch/>
        </p:blipFill>
        <p:spPr>
          <a:xfrm>
            <a:off x="1565190" y="3060653"/>
            <a:ext cx="5319422" cy="1005774"/>
          </a:xfrm>
          <a:prstGeom prst="rect">
            <a:avLst/>
          </a:prstGeom>
        </p:spPr>
      </p:pic>
      <p:pic>
        <p:nvPicPr>
          <p:cNvPr id="7" name="תמונה 6">
            <a:extLst>
              <a:ext uri="{FF2B5EF4-FFF2-40B4-BE49-F238E27FC236}">
                <a16:creationId xmlns:a16="http://schemas.microsoft.com/office/drawing/2014/main" id="{68FD3E2D-A0A4-4A33-B890-1BD0C670E11F}"/>
              </a:ext>
            </a:extLst>
          </p:cNvPr>
          <p:cNvPicPr>
            <a:picLocks noChangeAspect="1"/>
          </p:cNvPicPr>
          <p:nvPr/>
        </p:nvPicPr>
        <p:blipFill rotWithShape="1">
          <a:blip r:embed="rId4"/>
          <a:srcRect l="32633" t="36986" r="46224" b="57447"/>
          <a:stretch/>
        </p:blipFill>
        <p:spPr>
          <a:xfrm>
            <a:off x="1565190" y="4712071"/>
            <a:ext cx="3764697" cy="557589"/>
          </a:xfrm>
          <a:prstGeom prst="rect">
            <a:avLst/>
          </a:prstGeom>
        </p:spPr>
      </p:pic>
    </p:spTree>
    <p:extLst>
      <p:ext uri="{BB962C8B-B14F-4D97-AF65-F5344CB8AC3E}">
        <p14:creationId xmlns:p14="http://schemas.microsoft.com/office/powerpoint/2010/main" val="1019146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2186126" y="144622"/>
            <a:ext cx="7819769" cy="923330"/>
          </a:xfrm>
          <a:prstGeom prst="rect">
            <a:avLst/>
          </a:prstGeom>
          <a:noFill/>
        </p:spPr>
        <p:txBody>
          <a:bodyPr wrap="none" lIns="91440" tIns="45720" rIns="91440" bIns="45720">
            <a:spAutoFit/>
          </a:bodyPr>
          <a:lstStyle/>
          <a:p>
            <a:pPr algn="ctr"/>
            <a:r>
              <a:rPr lang="en-US" sz="5400" dirty="0">
                <a:latin typeface="Aharoni" panose="02010803020104030203" pitchFamily="2" charset="-79"/>
                <a:cs typeface="Aharoni" panose="02010803020104030203" pitchFamily="2" charset="-79"/>
              </a:rPr>
              <a:t>ML – logistic regression</a:t>
            </a: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4200894"/>
          </a:xfrm>
          <a:prstGeom prst="rect">
            <a:avLst/>
          </a:prstGeom>
          <a:noFill/>
        </p:spPr>
        <p:txBody>
          <a:bodyPr wrap="square">
            <a:spAutoFit/>
          </a:bodyPr>
          <a:lstStyle/>
          <a:p>
            <a:pPr algn="l">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Logistic regression predicts the values of categorical variables.</a:t>
            </a:r>
          </a:p>
          <a:p>
            <a:pPr algn="l">
              <a:lnSpc>
                <a:spcPct val="107000"/>
              </a:lnSpc>
              <a:spcAft>
                <a:spcPts val="800"/>
              </a:spcAft>
            </a:pPr>
            <a:endParaRPr lang="en-US" sz="2000" dirty="0">
              <a:latin typeface="Aharoni" panose="02010803020104030203" pitchFamily="2" charset="-79"/>
              <a:cs typeface="Aharoni" panose="02010803020104030203" pitchFamily="2" charset="-79"/>
            </a:endParaRPr>
          </a:p>
          <a:p>
            <a:pPr algn="l" rtl="1">
              <a:lnSpc>
                <a:spcPct val="107000"/>
              </a:lnSpc>
              <a:spcAft>
                <a:spcPts val="800"/>
              </a:spcAft>
            </a:pPr>
            <a:r>
              <a:rPr lang="en-US" sz="2000" dirty="0">
                <a:latin typeface="Aharoni" panose="02010803020104030203" pitchFamily="2" charset="-79"/>
                <a:cs typeface="Aharoni" panose="02010803020104030203" pitchFamily="2" charset="-79"/>
              </a:rPr>
              <a:t>Using `</a:t>
            </a:r>
            <a:r>
              <a:rPr lang="en-US" sz="2000" dirty="0" err="1">
                <a:latin typeface="Aharoni" panose="02010803020104030203" pitchFamily="2" charset="-79"/>
                <a:cs typeface="Aharoni" panose="02010803020104030203" pitchFamily="2" charset="-79"/>
              </a:rPr>
              <a:t>sklearn</a:t>
            </a:r>
            <a:r>
              <a:rPr lang="en-US" sz="2000" dirty="0">
                <a:latin typeface="Aharoni" panose="02010803020104030203" pitchFamily="2" charset="-79"/>
                <a:cs typeface="Aharoni" panose="02010803020104030203" pitchFamily="2" charset="-79"/>
              </a:rPr>
              <a:t>` library and logistic regression I was able to train a model that predicts if a film will win an Oscar award.</a:t>
            </a: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The model predicted in accuracy of ~78%.</a:t>
            </a: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p:txBody>
      </p:sp>
      <p:pic>
        <p:nvPicPr>
          <p:cNvPr id="7" name="תמונה 6">
            <a:extLst>
              <a:ext uri="{FF2B5EF4-FFF2-40B4-BE49-F238E27FC236}">
                <a16:creationId xmlns:a16="http://schemas.microsoft.com/office/drawing/2014/main" id="{83CCE781-D452-44DC-9D47-BD035729FA50}"/>
              </a:ext>
            </a:extLst>
          </p:cNvPr>
          <p:cNvPicPr>
            <a:picLocks noChangeAspect="1"/>
          </p:cNvPicPr>
          <p:nvPr/>
        </p:nvPicPr>
        <p:blipFill rotWithShape="1">
          <a:blip r:embed="rId3"/>
          <a:srcRect l="5585" t="34893" r="70957" b="54327"/>
          <a:stretch/>
        </p:blipFill>
        <p:spPr>
          <a:xfrm>
            <a:off x="1144987" y="4544611"/>
            <a:ext cx="4398294" cy="1136973"/>
          </a:xfrm>
          <a:prstGeom prst="rect">
            <a:avLst/>
          </a:prstGeom>
        </p:spPr>
      </p:pic>
    </p:spTree>
    <p:extLst>
      <p:ext uri="{BB962C8B-B14F-4D97-AF65-F5344CB8AC3E}">
        <p14:creationId xmlns:p14="http://schemas.microsoft.com/office/powerpoint/2010/main" val="1088353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3053351" y="144622"/>
            <a:ext cx="6085320" cy="923330"/>
          </a:xfrm>
          <a:prstGeom prst="rect">
            <a:avLst/>
          </a:prstGeom>
          <a:noFill/>
        </p:spPr>
        <p:txBody>
          <a:bodyPr wrap="none" lIns="91440" tIns="45720" rIns="91440" bIns="45720">
            <a:spAutoFit/>
          </a:bodyPr>
          <a:lstStyle/>
          <a:p>
            <a:pPr algn="ctr"/>
            <a:r>
              <a:rPr lang="en-US" sz="5400" dirty="0">
                <a:latin typeface="Aharoni" panose="02010803020104030203" pitchFamily="2" charset="-79"/>
                <a:cs typeface="Aharoni" panose="02010803020104030203" pitchFamily="2" charset="-79"/>
              </a:rPr>
              <a:t>ML – decision tree</a:t>
            </a: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4098301"/>
          </a:xfrm>
          <a:prstGeom prst="rect">
            <a:avLst/>
          </a:prstGeom>
          <a:noFill/>
        </p:spPr>
        <p:txBody>
          <a:bodyPr wrap="square">
            <a:spAutoFit/>
          </a:bodyPr>
          <a:lstStyle/>
          <a:p>
            <a:pPr algn="l" rtl="1">
              <a:lnSpc>
                <a:spcPct val="107000"/>
              </a:lnSpc>
              <a:spcAft>
                <a:spcPts val="800"/>
              </a:spcAft>
            </a:pPr>
            <a:r>
              <a:rPr lang="en-US" sz="2000" dirty="0">
                <a:latin typeface="Aharoni" panose="02010803020104030203" pitchFamily="2" charset="-79"/>
                <a:cs typeface="Aharoni" panose="02010803020104030203" pitchFamily="2" charset="-79"/>
              </a:rPr>
              <a:t>Using `</a:t>
            </a:r>
            <a:r>
              <a:rPr lang="en-US" sz="2000" dirty="0" err="1">
                <a:latin typeface="Aharoni" panose="02010803020104030203" pitchFamily="2" charset="-79"/>
                <a:cs typeface="Aharoni" panose="02010803020104030203" pitchFamily="2" charset="-79"/>
              </a:rPr>
              <a:t>sklearn</a:t>
            </a:r>
            <a:r>
              <a:rPr lang="en-US" sz="2000" dirty="0">
                <a:latin typeface="Aharoni" panose="02010803020104030203" pitchFamily="2" charset="-79"/>
                <a:cs typeface="Aharoni" panose="02010803020104030203" pitchFamily="2" charset="-79"/>
              </a:rPr>
              <a:t>` library and `tree` I was able to train a model that predicts in which category a film will win an Oscar award.</a:t>
            </a: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The model predicted in accuracy of ~68%.</a:t>
            </a: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A relatively small number of properties will create a simple and ideal model using a decision tree.</a:t>
            </a:r>
          </a:p>
        </p:txBody>
      </p:sp>
      <p:pic>
        <p:nvPicPr>
          <p:cNvPr id="3" name="תמונה 2">
            <a:extLst>
              <a:ext uri="{FF2B5EF4-FFF2-40B4-BE49-F238E27FC236}">
                <a16:creationId xmlns:a16="http://schemas.microsoft.com/office/drawing/2014/main" id="{0AD0FECE-8FB0-4752-8E05-2FE77E389FBE}"/>
              </a:ext>
            </a:extLst>
          </p:cNvPr>
          <p:cNvPicPr>
            <a:picLocks noChangeAspect="1"/>
          </p:cNvPicPr>
          <p:nvPr/>
        </p:nvPicPr>
        <p:blipFill rotWithShape="1">
          <a:blip r:embed="rId3"/>
          <a:srcRect l="5744" t="74610" r="72235" b="14893"/>
          <a:stretch/>
        </p:blipFill>
        <p:spPr>
          <a:xfrm>
            <a:off x="1241897" y="3429000"/>
            <a:ext cx="4620639" cy="1238868"/>
          </a:xfrm>
          <a:prstGeom prst="rect">
            <a:avLst/>
          </a:prstGeom>
        </p:spPr>
      </p:pic>
    </p:spTree>
    <p:extLst>
      <p:ext uri="{BB962C8B-B14F-4D97-AF65-F5344CB8AC3E}">
        <p14:creationId xmlns:p14="http://schemas.microsoft.com/office/powerpoint/2010/main" val="2410914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מלבן 2">
            <a:extLst>
              <a:ext uri="{FF2B5EF4-FFF2-40B4-BE49-F238E27FC236}">
                <a16:creationId xmlns:a16="http://schemas.microsoft.com/office/drawing/2014/main" id="{8CAB5C9C-7810-4DFF-91C0-A68866482D5D}"/>
              </a:ext>
            </a:extLst>
          </p:cNvPr>
          <p:cNvSpPr/>
          <p:nvPr/>
        </p:nvSpPr>
        <p:spPr>
          <a:xfrm>
            <a:off x="286247" y="640080"/>
            <a:ext cx="4858247" cy="3566160"/>
          </a:xfrm>
          <a:prstGeom prst="rect">
            <a:avLst/>
          </a:prstGeom>
        </p:spPr>
        <p:txBody>
          <a:bodyPr vert="horz" lIns="91440" tIns="45720" rIns="91440" bIns="45720" rtlCol="0" anchor="b">
            <a:normAutofit/>
          </a:bodyPr>
          <a:lstStyle/>
          <a:p>
            <a:pPr algn="ctr" rtl="0">
              <a:lnSpc>
                <a:spcPct val="90000"/>
              </a:lnSpc>
              <a:spcBef>
                <a:spcPct val="0"/>
              </a:spcBef>
              <a:spcAft>
                <a:spcPts val="600"/>
              </a:spcAft>
            </a:pPr>
            <a:r>
              <a:rPr lang="en-US" sz="5400" cap="all" dirty="0">
                <a:solidFill>
                  <a:srgbClr val="C79F27"/>
                </a:solidFill>
                <a:latin typeface="Aharoni" panose="02010803020104030203" pitchFamily="2" charset="-79"/>
                <a:cs typeface="Aharoni" panose="02010803020104030203" pitchFamily="2" charset="-79"/>
              </a:rPr>
              <a:t>Thanks for watching</a:t>
            </a:r>
          </a:p>
          <a:p>
            <a:pPr algn="ctr" rtl="0">
              <a:lnSpc>
                <a:spcPct val="90000"/>
              </a:lnSpc>
              <a:spcBef>
                <a:spcPct val="0"/>
              </a:spcBef>
              <a:spcAft>
                <a:spcPts val="600"/>
              </a:spcAft>
            </a:pPr>
            <a:r>
              <a:rPr lang="en-US" sz="5400" cap="all" dirty="0">
                <a:solidFill>
                  <a:srgbClr val="C79F27"/>
                </a:solidFill>
                <a:latin typeface="Aharoni" panose="02010803020104030203" pitchFamily="2" charset="-79"/>
                <a:cs typeface="Aharoni" panose="02010803020104030203" pitchFamily="2" charset="-79"/>
              </a:rPr>
              <a:t>See you in the movies</a:t>
            </a:r>
          </a:p>
        </p:txBody>
      </p:sp>
      <p:sp>
        <p:nvSpPr>
          <p:cNvPr id="75"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תמונה 1" descr="תמונה שמכילה אורז, לוח, מזון, פופקורן&#10;&#10;התיאור נוצר באופן אוטומטי">
            <a:extLst>
              <a:ext uri="{FF2B5EF4-FFF2-40B4-BE49-F238E27FC236}">
                <a16:creationId xmlns:a16="http://schemas.microsoft.com/office/drawing/2014/main" id="{139CD6A7-8CA9-4924-8CC4-A6E012DA5331}"/>
              </a:ext>
            </a:extLst>
          </p:cNvPr>
          <p:cNvPicPr>
            <a:picLocks noChangeAspect="1"/>
          </p:cNvPicPr>
          <p:nvPr/>
        </p:nvPicPr>
        <p:blipFill rotWithShape="1">
          <a:blip r:embed="rId2"/>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pic>
        <p:nvPicPr>
          <p:cNvPr id="4" name="תמונה 3">
            <a:extLst>
              <a:ext uri="{FF2B5EF4-FFF2-40B4-BE49-F238E27FC236}">
                <a16:creationId xmlns:a16="http://schemas.microsoft.com/office/drawing/2014/main" id="{1BD2EF4E-E412-4C08-9746-5427F2C76BEC}"/>
              </a:ext>
            </a:extLst>
          </p:cNvPr>
          <p:cNvPicPr>
            <a:picLocks noChangeAspect="1"/>
          </p:cNvPicPr>
          <p:nvPr/>
        </p:nvPicPr>
        <p:blipFill>
          <a:blip r:embed="rId4"/>
          <a:stretch>
            <a:fillRect/>
          </a:stretch>
        </p:blipFill>
        <p:spPr>
          <a:xfrm>
            <a:off x="1375948" y="4488633"/>
            <a:ext cx="2308288" cy="2308288"/>
          </a:xfrm>
          <a:prstGeom prst="rect">
            <a:avLst/>
          </a:prstGeom>
        </p:spPr>
      </p:pic>
    </p:spTree>
    <p:extLst>
      <p:ext uri="{BB962C8B-B14F-4D97-AF65-F5344CB8AC3E}">
        <p14:creationId xmlns:p14="http://schemas.microsoft.com/office/powerpoint/2010/main" val="3249372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45174"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2873810" y="41190"/>
            <a:ext cx="6444393" cy="923330"/>
          </a:xfrm>
          <a:prstGeom prst="rect">
            <a:avLst/>
          </a:prstGeom>
          <a:noFill/>
        </p:spPr>
        <p:txBody>
          <a:bodyPr wrap="none" lIns="91440" tIns="45720" rIns="91440" bIns="45720">
            <a:spAutoFit/>
          </a:bodyPr>
          <a:lstStyle/>
          <a:p>
            <a:pPr algn="ctr"/>
            <a:r>
              <a:rPr lang="en-US" sz="5400" dirty="0">
                <a:latin typeface="Aharoni" panose="02010803020104030203" pitchFamily="2" charset="-79"/>
                <a:cs typeface="Aharoni" panose="02010803020104030203" pitchFamily="2" charset="-79"/>
              </a:rPr>
              <a:t>A little background</a:t>
            </a:r>
            <a:endParaRPr lang="he-IL" sz="5400" dirty="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3877921"/>
          </a:xfrm>
          <a:prstGeom prst="rect">
            <a:avLst/>
          </a:prstGeom>
          <a:noFill/>
        </p:spPr>
        <p:txBody>
          <a:bodyPr wrap="square">
            <a:spAutoFit/>
          </a:bodyPr>
          <a:lstStyle/>
          <a:p>
            <a:pPr algn="l" rtl="1">
              <a:lnSpc>
                <a:spcPct val="107000"/>
              </a:lnSpc>
              <a:spcAft>
                <a:spcPts val="800"/>
              </a:spcAft>
            </a:pPr>
            <a:r>
              <a:rPr lang="en-US" sz="2400" b="1" u="sng" dirty="0">
                <a:latin typeface="Aharoni" panose="02010803020104030203" pitchFamily="2" charset="-79"/>
                <a:cs typeface="Aharoni" panose="02010803020104030203" pitchFamily="2" charset="-79"/>
              </a:rPr>
              <a:t>The Academy Awards:</a:t>
            </a:r>
            <a:r>
              <a:rPr lang="en-US" sz="2400" dirty="0">
                <a:latin typeface="Aharoni" panose="02010803020104030203" pitchFamily="2" charset="-79"/>
                <a:cs typeface="Aharoni" panose="02010803020104030203" pitchFamily="2" charset="-79"/>
              </a:rPr>
              <a:t> </a:t>
            </a:r>
          </a:p>
          <a:p>
            <a:pPr algn="l" rtl="1">
              <a:lnSpc>
                <a:spcPct val="107000"/>
              </a:lnSpc>
              <a:spcAft>
                <a:spcPts val="800"/>
              </a:spcAft>
            </a:pPr>
            <a:r>
              <a:rPr lang="en-US" sz="2000" dirty="0">
                <a:effectLst/>
                <a:latin typeface="Aharoni" panose="02010803020104030203" pitchFamily="2" charset="-79"/>
                <a:ea typeface="Calibri" panose="020F0502020204030204" pitchFamily="34" charset="0"/>
                <a:cs typeface="Aharoni" panose="02010803020104030203" pitchFamily="2" charset="-79"/>
              </a:rPr>
              <a:t>The Academy Awards, popularly known as the Oscars, are awards for artistic and technical merit in the film industry. </a:t>
            </a:r>
            <a:br>
              <a:rPr lang="en-US" sz="2000" dirty="0">
                <a:effectLst/>
                <a:latin typeface="Aharoni" panose="02010803020104030203" pitchFamily="2" charset="-79"/>
                <a:ea typeface="Calibri" panose="020F0502020204030204" pitchFamily="34" charset="0"/>
                <a:cs typeface="Aharoni" panose="02010803020104030203" pitchFamily="2" charset="-79"/>
              </a:rPr>
            </a:br>
            <a:r>
              <a:rPr lang="en-US" sz="2000" dirty="0">
                <a:effectLst/>
                <a:latin typeface="Aharoni" panose="02010803020104030203" pitchFamily="2" charset="-79"/>
                <a:ea typeface="Calibri" panose="020F0502020204030204" pitchFamily="34" charset="0"/>
                <a:cs typeface="Aharoni" panose="02010803020104030203" pitchFamily="2" charset="-79"/>
              </a:rPr>
              <a:t>They are regarded as one of the most significant and prestigious awards in the entertainment industry. Given annually by the Academy of Motion Picture Arts and Sciences (AMPAS), the awards are an international recognition of excellence in cinematic achievements, as assessed by the Academy's voting membership.</a:t>
            </a:r>
            <a:br>
              <a:rPr lang="en-US" sz="2000" dirty="0">
                <a:effectLst/>
                <a:latin typeface="Aharoni" panose="02010803020104030203" pitchFamily="2" charset="-79"/>
                <a:ea typeface="Calibri" panose="020F0502020204030204" pitchFamily="34" charset="0"/>
                <a:cs typeface="Aharoni" panose="02010803020104030203" pitchFamily="2" charset="-79"/>
              </a:rPr>
            </a:br>
            <a:r>
              <a:rPr lang="en-US" sz="2000" dirty="0">
                <a:effectLst/>
                <a:latin typeface="Aharoni" panose="02010803020104030203" pitchFamily="2" charset="-79"/>
                <a:ea typeface="Calibri" panose="020F0502020204030204" pitchFamily="34" charset="0"/>
                <a:cs typeface="Aharoni" panose="02010803020104030203" pitchFamily="2" charset="-79"/>
              </a:rPr>
              <a:t>The various category winners are awarded a copy of a golden statuette as a trophy, officially called the "Academy Award of Merit", although more commonly referred to by its nickname, the "Oscar".</a:t>
            </a:r>
            <a:endParaRPr lang="en-US" sz="2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538473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45174"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2711105" y="0"/>
            <a:ext cx="6769803" cy="923330"/>
          </a:xfrm>
          <a:prstGeom prst="rect">
            <a:avLst/>
          </a:prstGeom>
          <a:noFill/>
        </p:spPr>
        <p:txBody>
          <a:bodyPr wrap="none" lIns="91440" tIns="45720" rIns="91440" bIns="45720">
            <a:spAutoFit/>
          </a:bodyPr>
          <a:lstStyle/>
          <a:p>
            <a:pPr algn="ctr"/>
            <a:r>
              <a:rPr lang="en-US" sz="5400">
                <a:latin typeface="Aharoni" panose="02010803020104030203" pitchFamily="2" charset="-79"/>
                <a:cs typeface="Aharoni" panose="02010803020104030203" pitchFamily="2" charset="-79"/>
              </a:rPr>
              <a:t>My research – intro</a:t>
            </a:r>
            <a:endParaRPr lang="he-IL" sz="540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1675267"/>
          </a:xfrm>
          <a:prstGeom prst="rect">
            <a:avLst/>
          </a:prstGeom>
          <a:noFill/>
        </p:spPr>
        <p:txBody>
          <a:bodyPr wrap="square">
            <a:spAutoFit/>
          </a:bodyPr>
          <a:lstStyle/>
          <a:p>
            <a:pPr algn="l" rtl="1">
              <a:lnSpc>
                <a:spcPct val="107000"/>
              </a:lnSpc>
              <a:spcAft>
                <a:spcPts val="800"/>
              </a:spcAft>
            </a:pPr>
            <a:r>
              <a:rPr lang="en-US" sz="2400" b="1" u="sng" dirty="0">
                <a:latin typeface="Aharoni" panose="02010803020104030203" pitchFamily="2" charset="-79"/>
                <a:cs typeface="Aharoni" panose="02010803020104030203" pitchFamily="2" charset="-79"/>
              </a:rPr>
              <a:t>Research questions:</a:t>
            </a:r>
            <a:r>
              <a:rPr lang="en-US" sz="2400" dirty="0">
                <a:latin typeface="Aharoni" panose="02010803020104030203" pitchFamily="2" charset="-79"/>
                <a:cs typeface="Aharoni" panose="02010803020104030203" pitchFamily="2" charset="-79"/>
              </a:rPr>
              <a:t> </a:t>
            </a:r>
          </a:p>
          <a:p>
            <a:pPr algn="l" rtl="1">
              <a:lnSpc>
                <a:spcPct val="107000"/>
              </a:lnSpc>
              <a:spcAft>
                <a:spcPts val="800"/>
              </a:spcAft>
            </a:pPr>
            <a:r>
              <a:rPr lang="en-US" sz="2000" dirty="0">
                <a:effectLst/>
                <a:latin typeface="Segoe UI Symbol" panose="020B0502040204020203" pitchFamily="34" charset="0"/>
                <a:ea typeface="Calibri" panose="020F0502020204030204" pitchFamily="34" charset="0"/>
              </a:rPr>
              <a:t>❖</a:t>
            </a:r>
            <a:r>
              <a:rPr lang="en-US" sz="2000" dirty="0">
                <a:effectLst/>
                <a:latin typeface="Calibri" panose="020F0502020204030204" pitchFamily="34" charset="0"/>
                <a:ea typeface="Calibri" panose="020F0502020204030204" pitchFamily="34" charset="0"/>
              </a:rPr>
              <a:t> </a:t>
            </a:r>
            <a:r>
              <a:rPr lang="en-US" sz="2000" dirty="0">
                <a:effectLst/>
                <a:latin typeface="Aharoni" panose="02010803020104030203" pitchFamily="2" charset="-79"/>
                <a:ea typeface="Calibri" panose="020F0502020204030204" pitchFamily="34" charset="0"/>
                <a:cs typeface="Aharoni" panose="02010803020104030203" pitchFamily="2" charset="-79"/>
              </a:rPr>
              <a:t>Can we predict if a film will win an Oscar award and in which category? </a:t>
            </a:r>
          </a:p>
          <a:p>
            <a:pPr algn="l" rtl="1">
              <a:lnSpc>
                <a:spcPct val="107000"/>
              </a:lnSpc>
              <a:spcAft>
                <a:spcPts val="800"/>
              </a:spcAft>
            </a:pPr>
            <a:r>
              <a:rPr lang="en-US" sz="2000" dirty="0">
                <a:effectLst/>
                <a:latin typeface="Aharoni" panose="02010803020104030203" pitchFamily="2" charset="-79"/>
                <a:ea typeface="Calibri" panose="020F0502020204030204" pitchFamily="34" charset="0"/>
                <a:cs typeface="Aharoni" panose="02010803020104030203" pitchFamily="2" charset="-79"/>
              </a:rPr>
              <a:t>❖ What pattern can we expect and what conclusions can we learn? (according to the data</a:t>
            </a:r>
            <a:r>
              <a:rPr lang="en-US" sz="2000" dirty="0">
                <a:latin typeface="Aharoni" panose="02010803020104030203" pitchFamily="2" charset="-79"/>
                <a:cs typeface="Aharoni" panose="02010803020104030203" pitchFamily="2" charset="-79"/>
              </a:rPr>
              <a:t>)</a:t>
            </a:r>
          </a:p>
        </p:txBody>
      </p:sp>
      <p:pic>
        <p:nvPicPr>
          <p:cNvPr id="4098" name="Picture 2" descr="The Timeless Importance Of Research And Scholarship In Building Something  Big">
            <a:extLst>
              <a:ext uri="{FF2B5EF4-FFF2-40B4-BE49-F238E27FC236}">
                <a16:creationId xmlns:a16="http://schemas.microsoft.com/office/drawing/2014/main" id="{196451DA-FD46-4929-B5E2-289B94D4CD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5517" y="3429000"/>
            <a:ext cx="3916926" cy="2741848"/>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1753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3902942" y="144622"/>
            <a:ext cx="4386137" cy="923330"/>
          </a:xfrm>
          <a:prstGeom prst="rect">
            <a:avLst/>
          </a:prstGeom>
          <a:noFill/>
        </p:spPr>
        <p:txBody>
          <a:bodyPr wrap="none" lIns="91440" tIns="45720" rIns="91440" bIns="45720">
            <a:spAutoFit/>
          </a:bodyPr>
          <a:lstStyle/>
          <a:p>
            <a:pPr algn="ctr"/>
            <a:r>
              <a:rPr lang="en-US" sz="5400">
                <a:latin typeface="Aharoni" panose="02010803020104030203" pitchFamily="2" charset="-79"/>
                <a:cs typeface="Aharoni" panose="02010803020104030203" pitchFamily="2" charset="-79"/>
              </a:rPr>
              <a:t>Data sources</a:t>
            </a:r>
            <a:endParaRPr lang="he-IL" sz="540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910955"/>
          </a:xfrm>
          <a:prstGeom prst="rect">
            <a:avLst/>
          </a:prstGeom>
          <a:noFill/>
        </p:spPr>
        <p:txBody>
          <a:bodyPr wrap="square">
            <a:spAutoFit/>
          </a:bodyPr>
          <a:lstStyle/>
          <a:p>
            <a:pPr algn="l" rtl="1">
              <a:lnSpc>
                <a:spcPct val="107000"/>
              </a:lnSpc>
              <a:spcAft>
                <a:spcPts val="800"/>
              </a:spcAft>
            </a:pPr>
            <a:r>
              <a:rPr lang="en-US" sz="2400" b="1" u="sng" dirty="0">
                <a:latin typeface="Aharoni" panose="02010803020104030203" pitchFamily="2" charset="-79"/>
                <a:cs typeface="Aharoni" panose="02010803020104030203" pitchFamily="2" charset="-79"/>
              </a:rPr>
              <a:t>Data set:</a:t>
            </a:r>
          </a:p>
          <a:p>
            <a:pPr algn="l" rtl="1">
              <a:lnSpc>
                <a:spcPct val="107000"/>
              </a:lnSpc>
              <a:spcAft>
                <a:spcPts val="800"/>
              </a:spcAft>
            </a:pPr>
            <a:r>
              <a:rPr lang="en-US" sz="2000" dirty="0">
                <a:effectLst/>
                <a:latin typeface="Segoe UI Symbol" panose="020B0502040204020203" pitchFamily="34" charset="0"/>
                <a:ea typeface="Calibri" panose="020F0502020204030204" pitchFamily="34" charset="0"/>
              </a:rPr>
              <a:t>❖</a:t>
            </a:r>
            <a:r>
              <a:rPr lang="en-US" sz="2000" dirty="0">
                <a:effectLst/>
                <a:latin typeface="Calibri" panose="020F0502020204030204" pitchFamily="34" charset="0"/>
                <a:ea typeface="Calibri" panose="020F0502020204030204" pitchFamily="34" charset="0"/>
              </a:rPr>
              <a:t> </a:t>
            </a:r>
            <a:r>
              <a:rPr lang="en-US" sz="2000" dirty="0">
                <a:latin typeface="Aharoni" panose="02010803020104030203" pitchFamily="2" charset="-79"/>
                <a:ea typeface="Calibri" panose="020F0502020204030204" pitchFamily="34" charset="0"/>
                <a:cs typeface="Aharoni" panose="02010803020104030203" pitchFamily="2" charset="-79"/>
              </a:rPr>
              <a:t>CVS from Kaggle</a:t>
            </a:r>
            <a:endParaRPr lang="en-US" sz="2000" dirty="0">
              <a:latin typeface="Aharoni" panose="02010803020104030203" pitchFamily="2" charset="-79"/>
              <a:cs typeface="Aharoni" panose="02010803020104030203" pitchFamily="2" charset="-79"/>
            </a:endParaRPr>
          </a:p>
        </p:txBody>
      </p:sp>
      <p:pic>
        <p:nvPicPr>
          <p:cNvPr id="3" name="גרפיקה 2" descr="מסד נתונים עם מילוי מלא">
            <a:extLst>
              <a:ext uri="{FF2B5EF4-FFF2-40B4-BE49-F238E27FC236}">
                <a16:creationId xmlns:a16="http://schemas.microsoft.com/office/drawing/2014/main" id="{160A3C3B-832B-420D-A201-74D1F3B03F3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24794" y="4579459"/>
            <a:ext cx="2037522" cy="2037522"/>
          </a:xfrm>
          <a:prstGeom prst="rect">
            <a:avLst/>
          </a:prstGeom>
        </p:spPr>
      </p:pic>
      <p:pic>
        <p:nvPicPr>
          <p:cNvPr id="8" name="גרפיקה 7" descr="מסד נתונים עם מילוי מלא">
            <a:extLst>
              <a:ext uri="{FF2B5EF4-FFF2-40B4-BE49-F238E27FC236}">
                <a16:creationId xmlns:a16="http://schemas.microsoft.com/office/drawing/2014/main" id="{E82DA7D2-2F3F-4DAE-BE90-93DACAAD6A9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34103" y="3594609"/>
            <a:ext cx="2399647" cy="2399647"/>
          </a:xfrm>
          <a:prstGeom prst="rect">
            <a:avLst/>
          </a:prstGeom>
        </p:spPr>
      </p:pic>
      <p:pic>
        <p:nvPicPr>
          <p:cNvPr id="9" name="גרפיקה 8" descr="מסד נתונים עם מילוי מלא">
            <a:extLst>
              <a:ext uri="{FF2B5EF4-FFF2-40B4-BE49-F238E27FC236}">
                <a16:creationId xmlns:a16="http://schemas.microsoft.com/office/drawing/2014/main" id="{923E2DF7-CB5A-4FE7-850A-047C6EA396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376746" y="3594610"/>
            <a:ext cx="2399647" cy="2399647"/>
          </a:xfrm>
          <a:prstGeom prst="rect">
            <a:avLst/>
          </a:prstGeom>
        </p:spPr>
      </p:pic>
    </p:spTree>
    <p:extLst>
      <p:ext uri="{BB962C8B-B14F-4D97-AF65-F5344CB8AC3E}">
        <p14:creationId xmlns:p14="http://schemas.microsoft.com/office/powerpoint/2010/main" val="459844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תמונה 10" descr="תמונה שמכילה טקסט, צעצוע, גרפיקה וקטורית&#10;&#10;התיאור נוצר באופן אוטומטי">
            <a:extLst>
              <a:ext uri="{FF2B5EF4-FFF2-40B4-BE49-F238E27FC236}">
                <a16:creationId xmlns:a16="http://schemas.microsoft.com/office/drawing/2014/main" id="{D65CC9F6-1B76-4199-A47D-B4AB9B50A6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3436" y="3172570"/>
            <a:ext cx="4717351" cy="3685430"/>
          </a:xfrm>
          <a:prstGeom prst="rect">
            <a:avLst/>
          </a:prstGeom>
        </p:spPr>
      </p:pic>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3754664" y="144622"/>
            <a:ext cx="4682693" cy="923330"/>
          </a:xfrm>
          <a:prstGeom prst="rect">
            <a:avLst/>
          </a:prstGeom>
          <a:noFill/>
        </p:spPr>
        <p:txBody>
          <a:bodyPr wrap="none" lIns="91440" tIns="45720" rIns="91440" bIns="45720">
            <a:spAutoFit/>
          </a:bodyPr>
          <a:lstStyle/>
          <a:p>
            <a:pPr algn="ctr"/>
            <a:r>
              <a:rPr lang="en-US" sz="5400" dirty="0">
                <a:latin typeface="Aharoni" panose="02010803020104030203" pitchFamily="2" charset="-79"/>
                <a:cs typeface="Aharoni" panose="02010803020104030203" pitchFamily="2" charset="-79"/>
              </a:rPr>
              <a:t>Data cleaning</a:t>
            </a:r>
            <a:endParaRPr lang="he-IL" sz="5400" dirty="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2641685"/>
          </a:xfrm>
          <a:prstGeom prst="rect">
            <a:avLst/>
          </a:prstGeom>
          <a:noFill/>
        </p:spPr>
        <p:txBody>
          <a:bodyPr wrap="square">
            <a:spAutoFit/>
          </a:bodyPr>
          <a:lstStyle/>
          <a:p>
            <a:pPr algn="l" rtl="1">
              <a:lnSpc>
                <a:spcPct val="107000"/>
              </a:lnSpc>
              <a:spcAft>
                <a:spcPts val="800"/>
              </a:spcAft>
            </a:pPr>
            <a:r>
              <a:rPr lang="en-US" sz="2400" b="1" u="sng" dirty="0">
                <a:latin typeface="Aharoni" panose="02010803020104030203" pitchFamily="2" charset="-79"/>
                <a:cs typeface="Aharoni" panose="02010803020104030203" pitchFamily="2" charset="-79"/>
              </a:rPr>
              <a:t>Data cleaning:</a:t>
            </a:r>
            <a:r>
              <a:rPr lang="en-US" sz="2400" dirty="0">
                <a:latin typeface="Aharoni" panose="02010803020104030203" pitchFamily="2" charset="-79"/>
                <a:cs typeface="Aharoni" panose="02010803020104030203" pitchFamily="2" charset="-79"/>
              </a:rPr>
              <a:t> </a:t>
            </a:r>
          </a:p>
          <a:p>
            <a:pPr algn="l" rtl="1">
              <a:lnSpc>
                <a:spcPct val="107000"/>
              </a:lnSpc>
              <a:spcAft>
                <a:spcPts val="800"/>
              </a:spcAft>
            </a:pPr>
            <a:r>
              <a:rPr lang="en-US" sz="2000" dirty="0">
                <a:effectLst/>
                <a:latin typeface="Segoe UI Symbol" panose="020B0502040204020203" pitchFamily="34" charset="0"/>
                <a:ea typeface="Calibri" panose="020F0502020204030204" pitchFamily="34" charset="0"/>
              </a:rPr>
              <a:t>❖</a:t>
            </a:r>
            <a:r>
              <a:rPr lang="en-US" sz="2000" dirty="0">
                <a:effectLst/>
                <a:latin typeface="Calibri" panose="020F0502020204030204" pitchFamily="34" charset="0"/>
                <a:ea typeface="Calibri" panose="020F0502020204030204" pitchFamily="34" charset="0"/>
              </a:rPr>
              <a:t> </a:t>
            </a:r>
            <a:r>
              <a:rPr lang="en-US" sz="2000" dirty="0">
                <a:latin typeface="Aharoni" panose="02010803020104030203" pitchFamily="2" charset="-79"/>
                <a:ea typeface="Calibri" panose="020F0502020204030204" pitchFamily="34" charset="0"/>
                <a:cs typeface="Aharoni" panose="02010803020104030203" pitchFamily="2" charset="-79"/>
              </a:rPr>
              <a:t>Removing</a:t>
            </a:r>
            <a:r>
              <a:rPr lang="en-US" sz="2000" dirty="0">
                <a:effectLst/>
                <a:latin typeface="Aharoni" panose="02010803020104030203" pitchFamily="2" charset="-79"/>
                <a:ea typeface="Calibri" panose="020F0502020204030204" pitchFamily="34" charset="0"/>
                <a:cs typeface="Aharoni" panose="02010803020104030203" pitchFamily="2" charset="-79"/>
              </a:rPr>
              <a:t> duplicates and empty values.</a:t>
            </a:r>
          </a:p>
          <a:p>
            <a:pPr algn="l" rtl="1">
              <a:lnSpc>
                <a:spcPct val="107000"/>
              </a:lnSpc>
              <a:spcAft>
                <a:spcPts val="800"/>
              </a:spcAft>
            </a:pPr>
            <a:r>
              <a:rPr lang="en-US" sz="2000" dirty="0">
                <a:effectLst/>
                <a:latin typeface="Segoe UI Symbol" panose="020B0502040204020203" pitchFamily="34" charset="0"/>
                <a:ea typeface="Calibri" panose="020F0502020204030204" pitchFamily="34" charset="0"/>
              </a:rPr>
              <a:t>❖</a:t>
            </a:r>
            <a:r>
              <a:rPr lang="en-US" sz="2000" dirty="0">
                <a:effectLst/>
                <a:latin typeface="Calibri" panose="020F0502020204030204" pitchFamily="34" charset="0"/>
                <a:ea typeface="Calibri" panose="020F0502020204030204" pitchFamily="34" charset="0"/>
              </a:rPr>
              <a:t> </a:t>
            </a:r>
            <a:r>
              <a:rPr lang="en-US" sz="2000" dirty="0">
                <a:latin typeface="Aharoni" panose="02010803020104030203" pitchFamily="2" charset="-79"/>
                <a:ea typeface="Calibri" panose="020F0502020204030204" pitchFamily="34" charset="0"/>
                <a:cs typeface="Aharoni" panose="02010803020104030203" pitchFamily="2" charset="-79"/>
              </a:rPr>
              <a:t>Replacing missing values.</a:t>
            </a:r>
            <a:endParaRPr lang="en-US" sz="2000" dirty="0">
              <a:effectLst/>
              <a:latin typeface="Aharoni" panose="02010803020104030203" pitchFamily="2" charset="-79"/>
              <a:ea typeface="Calibri" panose="020F0502020204030204" pitchFamily="34" charset="0"/>
              <a:cs typeface="Aharoni" panose="02010803020104030203" pitchFamily="2" charset="-79"/>
            </a:endParaRPr>
          </a:p>
          <a:p>
            <a:pPr algn="l">
              <a:lnSpc>
                <a:spcPct val="107000"/>
              </a:lnSpc>
              <a:spcAft>
                <a:spcPts val="800"/>
              </a:spcAft>
            </a:pPr>
            <a:r>
              <a:rPr lang="en-US" sz="2000" dirty="0">
                <a:effectLst/>
                <a:latin typeface="Aharoni" panose="02010803020104030203" pitchFamily="2" charset="-79"/>
                <a:ea typeface="Calibri" panose="020F0502020204030204" pitchFamily="34" charset="0"/>
                <a:cs typeface="Aharoni" panose="02010803020104030203" pitchFamily="2" charset="-79"/>
              </a:rPr>
              <a:t>❖Outliers handling</a:t>
            </a:r>
            <a:r>
              <a:rPr lang="en-US" sz="2000" dirty="0">
                <a:latin typeface="Aharoni" panose="02010803020104030203" pitchFamily="2" charset="-79"/>
                <a:ea typeface="Calibri" panose="020F0502020204030204" pitchFamily="34" charset="0"/>
                <a:cs typeface="Aharoni" panose="02010803020104030203" pitchFamily="2" charset="-79"/>
              </a:rPr>
              <a:t>.</a:t>
            </a:r>
          </a:p>
          <a:p>
            <a:pPr algn="l">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Due to the use of a pre-made dataset, all cleaning functions</a:t>
            </a:r>
          </a:p>
          <a:p>
            <a:pPr algn="l">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are used for testing purposes. </a:t>
            </a:r>
            <a:endParaRPr lang="en-US" sz="2000" dirty="0">
              <a:effectLst/>
              <a:latin typeface="Aharoni" panose="02010803020104030203" pitchFamily="2" charset="-79"/>
              <a:ea typeface="Calibri" panose="020F0502020204030204" pitchFamily="34" charset="0"/>
              <a:cs typeface="Aharoni" panose="02010803020104030203" pitchFamily="2" charset="-79"/>
            </a:endParaRPr>
          </a:p>
        </p:txBody>
      </p:sp>
    </p:spTree>
    <p:extLst>
      <p:ext uri="{BB962C8B-B14F-4D97-AF65-F5344CB8AC3E}">
        <p14:creationId xmlns:p14="http://schemas.microsoft.com/office/powerpoint/2010/main" val="1791976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3754664" y="144622"/>
            <a:ext cx="4682693" cy="923330"/>
          </a:xfrm>
          <a:prstGeom prst="rect">
            <a:avLst/>
          </a:prstGeom>
          <a:noFill/>
        </p:spPr>
        <p:txBody>
          <a:bodyPr wrap="none" lIns="91440" tIns="45720" rIns="91440" bIns="45720">
            <a:spAutoFit/>
          </a:bodyPr>
          <a:lstStyle/>
          <a:p>
            <a:pPr algn="ctr"/>
            <a:r>
              <a:rPr lang="en-US" sz="5400">
                <a:latin typeface="Aharoni" panose="02010803020104030203" pitchFamily="2" charset="-79"/>
                <a:cs typeface="Aharoni" panose="02010803020104030203" pitchFamily="2" charset="-79"/>
              </a:rPr>
              <a:t>Data cleaning</a:t>
            </a:r>
            <a:endParaRPr lang="he-IL" sz="540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3505511"/>
          </a:xfrm>
          <a:prstGeom prst="rect">
            <a:avLst/>
          </a:prstGeom>
          <a:noFill/>
        </p:spPr>
        <p:txBody>
          <a:bodyPr wrap="square">
            <a:spAutoFit/>
          </a:bodyPr>
          <a:lstStyle/>
          <a:p>
            <a:pPr algn="l" rtl="1">
              <a:lnSpc>
                <a:spcPct val="107000"/>
              </a:lnSpc>
              <a:spcAft>
                <a:spcPts val="800"/>
              </a:spcAft>
            </a:pPr>
            <a:r>
              <a:rPr lang="en-US" sz="2400" u="sng" dirty="0">
                <a:latin typeface="Aharoni" panose="02010803020104030203" pitchFamily="2" charset="-79"/>
                <a:ea typeface="Calibri" panose="020F0502020204030204" pitchFamily="34" charset="0"/>
                <a:cs typeface="Aharoni" panose="02010803020104030203" pitchFamily="2" charset="-79"/>
              </a:rPr>
              <a:t>Removing</a:t>
            </a:r>
            <a:r>
              <a:rPr lang="en-US" sz="2400" u="sng" dirty="0">
                <a:effectLst/>
                <a:latin typeface="Aharoni" panose="02010803020104030203" pitchFamily="2" charset="-79"/>
                <a:ea typeface="Calibri" panose="020F0502020204030204" pitchFamily="34" charset="0"/>
                <a:cs typeface="Aharoni" panose="02010803020104030203" pitchFamily="2" charset="-79"/>
              </a:rPr>
              <a:t> duplicates and empty values</a:t>
            </a:r>
            <a:r>
              <a:rPr lang="en-US" sz="2400" b="1" u="sng" dirty="0">
                <a:effectLst/>
                <a:latin typeface="Aharoni" panose="02010803020104030203" pitchFamily="2" charset="-79"/>
                <a:ea typeface="Calibri" panose="020F0502020204030204" pitchFamily="34" charset="0"/>
                <a:cs typeface="Aharoni" panose="02010803020104030203" pitchFamily="2" charset="-79"/>
              </a:rPr>
              <a:t>:</a:t>
            </a:r>
            <a:r>
              <a:rPr lang="en-US" sz="2400" u="sng" dirty="0">
                <a:latin typeface="Aharoni" panose="02010803020104030203" pitchFamily="2" charset="-79"/>
                <a:cs typeface="Aharoni" panose="02010803020104030203" pitchFamily="2" charset="-79"/>
              </a:rPr>
              <a:t> </a:t>
            </a: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Removing</a:t>
            </a:r>
            <a:r>
              <a:rPr lang="en-US" sz="2000" dirty="0">
                <a:effectLst/>
                <a:latin typeface="Aharoni" panose="02010803020104030203" pitchFamily="2" charset="-79"/>
                <a:ea typeface="Calibri" panose="020F0502020204030204" pitchFamily="34" charset="0"/>
                <a:cs typeface="Aharoni" panose="02010803020104030203" pitchFamily="2" charset="-79"/>
              </a:rPr>
              <a:t> duplicates from all the columns.</a:t>
            </a:r>
          </a:p>
          <a:p>
            <a:pPr algn="l" rtl="1">
              <a:lnSpc>
                <a:spcPct val="107000"/>
              </a:lnSpc>
              <a:spcAft>
                <a:spcPts val="800"/>
              </a:spcAft>
            </a:pPr>
            <a:endParaRPr lang="en-US" sz="20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endParaRPr lang="en-US" sz="2000" dirty="0">
              <a:effectLst/>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endParaRPr lang="en-US" sz="2000" dirty="0">
              <a:effectLst/>
              <a:latin typeface="Aharoni" panose="02010803020104030203" pitchFamily="2" charset="-79"/>
              <a:ea typeface="Calibri" panose="020F0502020204030204" pitchFamily="34" charset="0"/>
              <a:cs typeface="Aharoni" panose="02010803020104030203" pitchFamily="2" charset="-79"/>
            </a:endParaRPr>
          </a:p>
          <a:p>
            <a:pPr algn="l">
              <a:lnSpc>
                <a:spcPct val="107000"/>
              </a:lnSpc>
              <a:spcAft>
                <a:spcPts val="800"/>
              </a:spcAft>
            </a:pPr>
            <a:r>
              <a:rPr lang="en-US" sz="2000" dirty="0">
                <a:effectLst/>
                <a:latin typeface="Aharoni" panose="02010803020104030203" pitchFamily="2" charset="-79"/>
                <a:ea typeface="Calibri" panose="020F0502020204030204" pitchFamily="34" charset="0"/>
                <a:cs typeface="Aharoni" panose="02010803020104030203" pitchFamily="2" charset="-79"/>
              </a:rPr>
              <a:t>Removing empty values from each column with </a:t>
            </a:r>
          </a:p>
          <a:p>
            <a:pPr algn="l">
              <a:lnSpc>
                <a:spcPct val="107000"/>
              </a:lnSpc>
              <a:spcAft>
                <a:spcPts val="800"/>
              </a:spcAft>
            </a:pPr>
            <a:r>
              <a:rPr lang="en-US" sz="2000" dirty="0">
                <a:effectLst/>
                <a:latin typeface="Aharoni" panose="02010803020104030203" pitchFamily="2" charset="-79"/>
                <a:ea typeface="Calibri" panose="020F0502020204030204" pitchFamily="34" charset="0"/>
                <a:cs typeface="Aharoni" panose="02010803020104030203" pitchFamily="2" charset="-79"/>
              </a:rPr>
              <a:t>more than 2 empty values.</a:t>
            </a:r>
          </a:p>
          <a:p>
            <a:pPr algn="l" rtl="1">
              <a:lnSpc>
                <a:spcPct val="107000"/>
              </a:lnSpc>
              <a:spcAft>
                <a:spcPts val="800"/>
              </a:spcAft>
            </a:pPr>
            <a:r>
              <a:rPr lang="en-US" sz="2000" dirty="0">
                <a:effectLst/>
                <a:latin typeface="Aharoni" panose="02010803020104030203" pitchFamily="2" charset="-79"/>
                <a:ea typeface="Calibri" panose="020F0502020204030204" pitchFamily="34" charset="0"/>
                <a:cs typeface="Aharoni" panose="02010803020104030203" pitchFamily="2" charset="-79"/>
              </a:rPr>
              <a:t> </a:t>
            </a:r>
          </a:p>
        </p:txBody>
      </p:sp>
      <p:pic>
        <p:nvPicPr>
          <p:cNvPr id="11" name="תמונה 10" descr="תמונה שמכילה טקסט, צעצוע, גרפיקה וקטורית&#10;&#10;התיאור נוצר באופן אוטומטי">
            <a:extLst>
              <a:ext uri="{FF2B5EF4-FFF2-40B4-BE49-F238E27FC236}">
                <a16:creationId xmlns:a16="http://schemas.microsoft.com/office/drawing/2014/main" id="{D65CC9F6-1B76-4199-A47D-B4AB9B50A6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3436" y="3172570"/>
            <a:ext cx="4717351" cy="3685430"/>
          </a:xfrm>
          <a:prstGeom prst="rect">
            <a:avLst/>
          </a:prstGeom>
        </p:spPr>
      </p:pic>
      <p:pic>
        <p:nvPicPr>
          <p:cNvPr id="4" name="תמונה 3">
            <a:extLst>
              <a:ext uri="{FF2B5EF4-FFF2-40B4-BE49-F238E27FC236}">
                <a16:creationId xmlns:a16="http://schemas.microsoft.com/office/drawing/2014/main" id="{63E49C0D-F4BA-4E4A-AA64-113A63BA58D5}"/>
              </a:ext>
            </a:extLst>
          </p:cNvPr>
          <p:cNvPicPr>
            <a:picLocks noChangeAspect="1"/>
          </p:cNvPicPr>
          <p:nvPr/>
        </p:nvPicPr>
        <p:blipFill rotWithShape="1">
          <a:blip r:embed="rId4"/>
          <a:srcRect l="30796" t="44681" r="6489" b="36650"/>
          <a:stretch/>
        </p:blipFill>
        <p:spPr>
          <a:xfrm>
            <a:off x="1144987" y="4688731"/>
            <a:ext cx="6228579" cy="1439694"/>
          </a:xfrm>
          <a:prstGeom prst="rect">
            <a:avLst/>
          </a:prstGeom>
        </p:spPr>
      </p:pic>
      <p:pic>
        <p:nvPicPr>
          <p:cNvPr id="8" name="תמונה 7">
            <a:extLst>
              <a:ext uri="{FF2B5EF4-FFF2-40B4-BE49-F238E27FC236}">
                <a16:creationId xmlns:a16="http://schemas.microsoft.com/office/drawing/2014/main" id="{276AB547-8D0B-4ED6-ADEC-9ADEEC6C17CF}"/>
              </a:ext>
            </a:extLst>
          </p:cNvPr>
          <p:cNvPicPr>
            <a:picLocks noChangeAspect="1"/>
          </p:cNvPicPr>
          <p:nvPr/>
        </p:nvPicPr>
        <p:blipFill rotWithShape="1">
          <a:blip r:embed="rId4"/>
          <a:srcRect l="30796" t="12482" r="27553" b="70995"/>
          <a:stretch/>
        </p:blipFill>
        <p:spPr>
          <a:xfrm>
            <a:off x="1215638" y="2606007"/>
            <a:ext cx="5078051" cy="1133125"/>
          </a:xfrm>
          <a:prstGeom prst="rect">
            <a:avLst/>
          </a:prstGeom>
        </p:spPr>
      </p:pic>
    </p:spTree>
    <p:extLst>
      <p:ext uri="{BB962C8B-B14F-4D97-AF65-F5344CB8AC3E}">
        <p14:creationId xmlns:p14="http://schemas.microsoft.com/office/powerpoint/2010/main" val="309303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3754664" y="144622"/>
            <a:ext cx="4682693" cy="923330"/>
          </a:xfrm>
          <a:prstGeom prst="rect">
            <a:avLst/>
          </a:prstGeom>
          <a:noFill/>
        </p:spPr>
        <p:txBody>
          <a:bodyPr wrap="none" lIns="91440" tIns="45720" rIns="91440" bIns="45720">
            <a:spAutoFit/>
          </a:bodyPr>
          <a:lstStyle/>
          <a:p>
            <a:pPr algn="ctr"/>
            <a:r>
              <a:rPr lang="en-US" sz="5400">
                <a:latin typeface="Aharoni" panose="02010803020104030203" pitchFamily="2" charset="-79"/>
                <a:cs typeface="Aharoni" panose="02010803020104030203" pitchFamily="2" charset="-79"/>
              </a:rPr>
              <a:t>Data cleaning</a:t>
            </a:r>
            <a:endParaRPr lang="he-IL" sz="540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1675267"/>
          </a:xfrm>
          <a:prstGeom prst="rect">
            <a:avLst/>
          </a:prstGeom>
          <a:noFill/>
        </p:spPr>
        <p:txBody>
          <a:bodyPr wrap="square">
            <a:spAutoFit/>
          </a:bodyPr>
          <a:lstStyle/>
          <a:p>
            <a:pPr algn="l">
              <a:lnSpc>
                <a:spcPct val="107000"/>
              </a:lnSpc>
              <a:spcAft>
                <a:spcPts val="800"/>
              </a:spcAft>
            </a:pPr>
            <a:r>
              <a:rPr lang="en-US" sz="2400" u="sng" dirty="0">
                <a:latin typeface="Aharoni" panose="02010803020104030203" pitchFamily="2" charset="-79"/>
                <a:ea typeface="Calibri" panose="020F0502020204030204" pitchFamily="34" charset="0"/>
                <a:cs typeface="Aharoni" panose="02010803020104030203" pitchFamily="2" charset="-79"/>
              </a:rPr>
              <a:t>Replacing missing values</a:t>
            </a:r>
            <a:r>
              <a:rPr lang="en-US" sz="2400" b="1" u="sng" dirty="0">
                <a:latin typeface="Aharoni" panose="02010803020104030203" pitchFamily="2" charset="-79"/>
                <a:cs typeface="Aharoni" panose="02010803020104030203" pitchFamily="2" charset="-79"/>
              </a:rPr>
              <a:t>:</a:t>
            </a:r>
            <a:r>
              <a:rPr lang="en-US" sz="2400" dirty="0">
                <a:latin typeface="Aharoni" panose="02010803020104030203" pitchFamily="2" charset="-79"/>
                <a:cs typeface="Aharoni" panose="02010803020104030203" pitchFamily="2" charset="-79"/>
              </a:rPr>
              <a:t> </a:t>
            </a: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Replacing</a:t>
            </a:r>
            <a:r>
              <a:rPr lang="en-US" sz="2000" dirty="0">
                <a:effectLst/>
                <a:latin typeface="Aharoni" panose="02010803020104030203" pitchFamily="2" charset="-79"/>
                <a:ea typeface="Calibri" panose="020F0502020204030204" pitchFamily="34" charset="0"/>
                <a:cs typeface="Aharoni" panose="02010803020104030203" pitchFamily="2" charset="-79"/>
              </a:rPr>
              <a:t> values from all the columns – For numeric columns we will replace to the median value of the column, and for Non-numeric to a predefined value. </a:t>
            </a: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 </a:t>
            </a:r>
            <a:endParaRPr lang="en-US" sz="2000" dirty="0">
              <a:latin typeface="Aharoni" panose="02010803020104030203" pitchFamily="2" charset="-79"/>
              <a:cs typeface="Aharoni" panose="02010803020104030203" pitchFamily="2" charset="-79"/>
            </a:endParaRPr>
          </a:p>
        </p:txBody>
      </p:sp>
      <p:pic>
        <p:nvPicPr>
          <p:cNvPr id="6" name="תמונה 5" descr="תמונה שמכילה טקסט, צעצוע, גרפיקה וקטורית&#10;&#10;התיאור נוצר באופן אוטומטי">
            <a:extLst>
              <a:ext uri="{FF2B5EF4-FFF2-40B4-BE49-F238E27FC236}">
                <a16:creationId xmlns:a16="http://schemas.microsoft.com/office/drawing/2014/main" id="{C96570F2-1D7E-4C4E-BABF-266216265B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3436" y="3172570"/>
            <a:ext cx="4717351" cy="3685430"/>
          </a:xfrm>
          <a:prstGeom prst="rect">
            <a:avLst/>
          </a:prstGeom>
        </p:spPr>
      </p:pic>
      <p:pic>
        <p:nvPicPr>
          <p:cNvPr id="4" name="תמונה 3">
            <a:extLst>
              <a:ext uri="{FF2B5EF4-FFF2-40B4-BE49-F238E27FC236}">
                <a16:creationId xmlns:a16="http://schemas.microsoft.com/office/drawing/2014/main" id="{33A1A233-0EF7-4335-B8EC-E6393928A3DD}"/>
              </a:ext>
            </a:extLst>
          </p:cNvPr>
          <p:cNvPicPr>
            <a:picLocks noChangeAspect="1"/>
          </p:cNvPicPr>
          <p:nvPr/>
        </p:nvPicPr>
        <p:blipFill rotWithShape="1">
          <a:blip r:embed="rId4"/>
          <a:srcRect l="30796" t="33759" r="16303" b="43738"/>
          <a:stretch/>
        </p:blipFill>
        <p:spPr>
          <a:xfrm>
            <a:off x="1235200" y="2986390"/>
            <a:ext cx="6449651" cy="1543215"/>
          </a:xfrm>
          <a:prstGeom prst="rect">
            <a:avLst/>
          </a:prstGeom>
        </p:spPr>
      </p:pic>
    </p:spTree>
    <p:extLst>
      <p:ext uri="{BB962C8B-B14F-4D97-AF65-F5344CB8AC3E}">
        <p14:creationId xmlns:p14="http://schemas.microsoft.com/office/powerpoint/2010/main" val="3020601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3754664" y="144622"/>
            <a:ext cx="4682693" cy="923330"/>
          </a:xfrm>
          <a:prstGeom prst="rect">
            <a:avLst/>
          </a:prstGeom>
          <a:noFill/>
        </p:spPr>
        <p:txBody>
          <a:bodyPr wrap="none" lIns="91440" tIns="45720" rIns="91440" bIns="45720">
            <a:spAutoFit/>
          </a:bodyPr>
          <a:lstStyle/>
          <a:p>
            <a:pPr algn="ctr"/>
            <a:r>
              <a:rPr lang="en-US" sz="5400">
                <a:latin typeface="Aharoni" panose="02010803020104030203" pitchFamily="2" charset="-79"/>
                <a:cs typeface="Aharoni" panose="02010803020104030203" pitchFamily="2" charset="-79"/>
              </a:rPr>
              <a:t>Data cleaning</a:t>
            </a:r>
            <a:endParaRPr lang="he-IL" sz="540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1144987" y="1625541"/>
            <a:ext cx="9716494" cy="1345946"/>
          </a:xfrm>
          <a:prstGeom prst="rect">
            <a:avLst/>
          </a:prstGeom>
          <a:noFill/>
        </p:spPr>
        <p:txBody>
          <a:bodyPr wrap="square">
            <a:spAutoFit/>
          </a:bodyPr>
          <a:lstStyle/>
          <a:p>
            <a:pPr algn="l" rtl="1">
              <a:lnSpc>
                <a:spcPct val="107000"/>
              </a:lnSpc>
              <a:spcAft>
                <a:spcPts val="800"/>
              </a:spcAft>
            </a:pPr>
            <a:r>
              <a:rPr lang="en-US" sz="2400" u="sng" dirty="0">
                <a:effectLst/>
                <a:latin typeface="Aharoni" panose="02010803020104030203" pitchFamily="2" charset="-79"/>
                <a:ea typeface="Calibri" panose="020F0502020204030204" pitchFamily="34" charset="0"/>
                <a:cs typeface="Aharoni" panose="02010803020104030203" pitchFamily="2" charset="-79"/>
              </a:rPr>
              <a:t>Outliers handling</a:t>
            </a:r>
            <a:r>
              <a:rPr lang="en-US" sz="2400" b="1" u="sng" dirty="0">
                <a:latin typeface="Aharoni" panose="02010803020104030203" pitchFamily="2" charset="-79"/>
                <a:cs typeface="Aharoni" panose="02010803020104030203" pitchFamily="2" charset="-79"/>
              </a:rPr>
              <a:t>:</a:t>
            </a:r>
            <a:r>
              <a:rPr lang="en-US" sz="2400" u="sng" dirty="0">
                <a:latin typeface="Aharoni" panose="02010803020104030203" pitchFamily="2" charset="-79"/>
                <a:cs typeface="Aharoni" panose="02010803020104030203" pitchFamily="2" charset="-79"/>
              </a:rPr>
              <a:t> </a:t>
            </a: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Using the Interquartile Rule to Find Outliers (IQR)</a:t>
            </a: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 </a:t>
            </a:r>
            <a:endParaRPr lang="en-US" sz="2000" dirty="0">
              <a:latin typeface="Aharoni" panose="02010803020104030203" pitchFamily="2" charset="-79"/>
              <a:cs typeface="Aharoni" panose="02010803020104030203" pitchFamily="2" charset="-79"/>
            </a:endParaRPr>
          </a:p>
        </p:txBody>
      </p:sp>
      <p:pic>
        <p:nvPicPr>
          <p:cNvPr id="6" name="תמונה 5" descr="תמונה שמכילה טקסט, צעצוע, גרפיקה וקטורית&#10;&#10;התיאור נוצר באופן אוטומטי">
            <a:extLst>
              <a:ext uri="{FF2B5EF4-FFF2-40B4-BE49-F238E27FC236}">
                <a16:creationId xmlns:a16="http://schemas.microsoft.com/office/drawing/2014/main" id="{C96570F2-1D7E-4C4E-BABF-266216265B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3436" y="3172570"/>
            <a:ext cx="4717351" cy="3685430"/>
          </a:xfrm>
          <a:prstGeom prst="rect">
            <a:avLst/>
          </a:prstGeom>
        </p:spPr>
      </p:pic>
      <p:pic>
        <p:nvPicPr>
          <p:cNvPr id="4" name="תמונה 3">
            <a:extLst>
              <a:ext uri="{FF2B5EF4-FFF2-40B4-BE49-F238E27FC236}">
                <a16:creationId xmlns:a16="http://schemas.microsoft.com/office/drawing/2014/main" id="{E4D5817B-5D31-46E1-B347-DB8BB2BBF6A3}"/>
              </a:ext>
            </a:extLst>
          </p:cNvPr>
          <p:cNvPicPr>
            <a:picLocks noChangeAspect="1"/>
          </p:cNvPicPr>
          <p:nvPr/>
        </p:nvPicPr>
        <p:blipFill rotWithShape="1">
          <a:blip r:embed="rId4"/>
          <a:srcRect l="30796" t="29362" r="25957" b="55461"/>
          <a:stretch/>
        </p:blipFill>
        <p:spPr>
          <a:xfrm>
            <a:off x="1201229" y="2723745"/>
            <a:ext cx="5890155" cy="1162769"/>
          </a:xfrm>
          <a:prstGeom prst="rect">
            <a:avLst/>
          </a:prstGeom>
        </p:spPr>
      </p:pic>
    </p:spTree>
    <p:extLst>
      <p:ext uri="{BB962C8B-B14F-4D97-AF65-F5344CB8AC3E}">
        <p14:creationId xmlns:p14="http://schemas.microsoft.com/office/powerpoint/2010/main" val="1480019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scar Png - Academy Awards Logo Clipart - Large Size Png Image - PikPng">
            <a:extLst>
              <a:ext uri="{FF2B5EF4-FFF2-40B4-BE49-F238E27FC236}">
                <a16:creationId xmlns:a16="http://schemas.microsoft.com/office/drawing/2014/main" id="{87F32F71-8692-4814-96BB-2567857519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9" r="25873" b="48508"/>
          <a:stretch/>
        </p:blipFill>
        <p:spPr bwMode="auto">
          <a:xfrm>
            <a:off x="176980" y="5994259"/>
            <a:ext cx="757085" cy="863741"/>
          </a:xfrm>
          <a:prstGeom prst="rect">
            <a:avLst/>
          </a:prstGeom>
          <a:noFill/>
          <a:extLst>
            <a:ext uri="{909E8E84-426E-40DD-AFC4-6F175D3DCCD1}">
              <a14:hiddenFill xmlns:a14="http://schemas.microsoft.com/office/drawing/2010/main">
                <a:solidFill>
                  <a:srgbClr val="FFFFFF"/>
                </a:solidFill>
              </a14:hiddenFill>
            </a:ext>
          </a:extLst>
        </p:spPr>
      </p:pic>
      <p:sp>
        <p:nvSpPr>
          <p:cNvPr id="5" name="מלבן 4">
            <a:extLst>
              <a:ext uri="{FF2B5EF4-FFF2-40B4-BE49-F238E27FC236}">
                <a16:creationId xmlns:a16="http://schemas.microsoft.com/office/drawing/2014/main" id="{147436A9-85D4-4112-BE8D-015F1D814E95}"/>
              </a:ext>
            </a:extLst>
          </p:cNvPr>
          <p:cNvSpPr/>
          <p:nvPr/>
        </p:nvSpPr>
        <p:spPr>
          <a:xfrm>
            <a:off x="5427560" y="144622"/>
            <a:ext cx="1495923" cy="923330"/>
          </a:xfrm>
          <a:prstGeom prst="rect">
            <a:avLst/>
          </a:prstGeom>
          <a:noFill/>
        </p:spPr>
        <p:txBody>
          <a:bodyPr wrap="none" lIns="91440" tIns="45720" rIns="91440" bIns="45720">
            <a:spAutoFit/>
          </a:bodyPr>
          <a:lstStyle/>
          <a:p>
            <a:pPr algn="ctr"/>
            <a:r>
              <a:rPr lang="en-US" sz="5400">
                <a:latin typeface="Aharoni" panose="02010803020104030203" pitchFamily="2" charset="-79"/>
                <a:cs typeface="Aharoni" panose="02010803020104030203" pitchFamily="2" charset="-79"/>
              </a:rPr>
              <a:t>EDA</a:t>
            </a:r>
            <a:endParaRPr lang="he-IL" sz="5400">
              <a:latin typeface="Aharoni" panose="02010803020104030203" pitchFamily="2" charset="-79"/>
              <a:cs typeface="Aharoni" panose="02010803020104030203" pitchFamily="2" charset="-79"/>
            </a:endParaRPr>
          </a:p>
        </p:txBody>
      </p:sp>
      <p:sp>
        <p:nvSpPr>
          <p:cNvPr id="10" name="תיבת טקסט 9">
            <a:extLst>
              <a:ext uri="{FF2B5EF4-FFF2-40B4-BE49-F238E27FC236}">
                <a16:creationId xmlns:a16="http://schemas.microsoft.com/office/drawing/2014/main" id="{130C9CEF-04EA-4B4E-9B5B-FA7EE3B0E771}"/>
              </a:ext>
            </a:extLst>
          </p:cNvPr>
          <p:cNvSpPr txBox="1"/>
          <p:nvPr/>
        </p:nvSpPr>
        <p:spPr>
          <a:xfrm>
            <a:off x="886354" y="891908"/>
            <a:ext cx="10267677" cy="3007746"/>
          </a:xfrm>
          <a:prstGeom prst="rect">
            <a:avLst/>
          </a:prstGeom>
          <a:noFill/>
        </p:spPr>
        <p:txBody>
          <a:bodyPr wrap="square">
            <a:spAutoFit/>
          </a:bodyPr>
          <a:lstStyle/>
          <a:p>
            <a:pPr algn="l" rtl="1">
              <a:lnSpc>
                <a:spcPct val="107000"/>
              </a:lnSpc>
              <a:spcAft>
                <a:spcPts val="800"/>
              </a:spcAft>
            </a:pPr>
            <a:r>
              <a:rPr lang="en-US" sz="2400" b="1" u="sng" dirty="0">
                <a:latin typeface="Aharoni" panose="02010803020104030203" pitchFamily="2" charset="-79"/>
                <a:cs typeface="Aharoni" panose="02010803020104030203" pitchFamily="2" charset="-79"/>
              </a:rPr>
              <a:t>Distribution number of wins along the years: </a:t>
            </a:r>
          </a:p>
          <a:p>
            <a:pPr algn="l" rtl="1">
              <a:lnSpc>
                <a:spcPct val="107000"/>
              </a:lnSpc>
              <a:spcAft>
                <a:spcPts val="800"/>
              </a:spcAft>
            </a:pPr>
            <a:r>
              <a:rPr lang="en-US" sz="2400" u="sng" dirty="0">
                <a:latin typeface="Aharoni" panose="02010803020104030203" pitchFamily="2" charset="-79"/>
                <a:cs typeface="Aharoni" panose="02010803020104030203" pitchFamily="2" charset="-79"/>
              </a:rPr>
              <a:t>Kind:</a:t>
            </a:r>
            <a:r>
              <a:rPr lang="en-US" sz="2400" dirty="0">
                <a:latin typeface="Aharoni" panose="02010803020104030203" pitchFamily="2" charset="-79"/>
                <a:cs typeface="Aharoni" panose="02010803020104030203" pitchFamily="2" charset="-79"/>
              </a:rPr>
              <a:t> bar plot</a:t>
            </a:r>
          </a:p>
          <a:p>
            <a:pPr algn="l" rtl="1">
              <a:lnSpc>
                <a:spcPct val="107000"/>
              </a:lnSpc>
              <a:spcAft>
                <a:spcPts val="800"/>
              </a:spcAft>
            </a:pPr>
            <a:r>
              <a:rPr lang="en-US" sz="2400" u="sng" dirty="0">
                <a:latin typeface="Aharoni" panose="02010803020104030203" pitchFamily="2" charset="-79"/>
                <a:cs typeface="Aharoni" panose="02010803020104030203" pitchFamily="2" charset="-79"/>
              </a:rPr>
              <a:t>Conclusion</a:t>
            </a:r>
            <a:r>
              <a:rPr lang="en-US" sz="2400" dirty="0">
                <a:latin typeface="Aharoni" panose="02010803020104030203" pitchFamily="2" charset="-79"/>
                <a:cs typeface="Aharoni" panose="02010803020104030203" pitchFamily="2" charset="-79"/>
              </a:rPr>
              <a:t>: over the years there were less wins. </a:t>
            </a:r>
          </a:p>
          <a:p>
            <a:pPr algn="l" rtl="1">
              <a:lnSpc>
                <a:spcPct val="107000"/>
              </a:lnSpc>
              <a:spcAft>
                <a:spcPts val="800"/>
              </a:spcAft>
            </a:pPr>
            <a:r>
              <a:rPr lang="en-US" sz="2400" dirty="0">
                <a:latin typeface="Aharoni" panose="02010803020104030203" pitchFamily="2" charset="-79"/>
                <a:cs typeface="Aharoni" panose="02010803020104030203" pitchFamily="2" charset="-79"/>
              </a:rPr>
              <a:t>From the graph we can see there is only 20% chance of winning. </a:t>
            </a:r>
          </a:p>
          <a:p>
            <a:pPr algn="l">
              <a:lnSpc>
                <a:spcPct val="107000"/>
              </a:lnSpc>
              <a:spcAft>
                <a:spcPts val="800"/>
              </a:spcAft>
            </a:pPr>
            <a:endParaRPr lang="en-US" sz="1200" dirty="0">
              <a:latin typeface="Aharoni" panose="02010803020104030203" pitchFamily="2" charset="-79"/>
              <a:ea typeface="Calibri" panose="020F0502020204030204" pitchFamily="34" charset="0"/>
              <a:cs typeface="Aharoni" panose="02010803020104030203" pitchFamily="2" charset="-79"/>
            </a:endParaRPr>
          </a:p>
          <a:p>
            <a:pPr algn="l">
              <a:lnSpc>
                <a:spcPct val="107000"/>
              </a:lnSpc>
              <a:spcAft>
                <a:spcPts val="800"/>
              </a:spcAft>
            </a:pPr>
            <a:endParaRPr lang="en-US" sz="1200" dirty="0">
              <a:latin typeface="Aharoni" panose="02010803020104030203" pitchFamily="2" charset="-79"/>
              <a:ea typeface="Calibri" panose="020F0502020204030204" pitchFamily="34" charset="0"/>
              <a:cs typeface="Aharoni" panose="02010803020104030203" pitchFamily="2" charset="-79"/>
            </a:endParaRPr>
          </a:p>
          <a:p>
            <a:pPr algn="l" rtl="1">
              <a:lnSpc>
                <a:spcPct val="107000"/>
              </a:lnSpc>
              <a:spcAft>
                <a:spcPts val="800"/>
              </a:spcAft>
            </a:pPr>
            <a:r>
              <a:rPr lang="en-US" sz="2000" dirty="0">
                <a:latin typeface="Aharoni" panose="02010803020104030203" pitchFamily="2" charset="-79"/>
                <a:ea typeface="Calibri" panose="020F0502020204030204" pitchFamily="34" charset="0"/>
                <a:cs typeface="Aharoni" panose="02010803020104030203" pitchFamily="2" charset="-79"/>
              </a:rPr>
              <a:t> </a:t>
            </a:r>
            <a:endParaRPr lang="en-US" sz="2000" dirty="0">
              <a:latin typeface="Aharoni" panose="02010803020104030203" pitchFamily="2" charset="-79"/>
              <a:cs typeface="Aharoni" panose="02010803020104030203" pitchFamily="2" charset="-79"/>
            </a:endParaRPr>
          </a:p>
        </p:txBody>
      </p:sp>
      <p:pic>
        <p:nvPicPr>
          <p:cNvPr id="7" name="תמונה 6">
            <a:extLst>
              <a:ext uri="{FF2B5EF4-FFF2-40B4-BE49-F238E27FC236}">
                <a16:creationId xmlns:a16="http://schemas.microsoft.com/office/drawing/2014/main" id="{96F5A104-75D2-4C61-94DD-A8EB6324824A}"/>
              </a:ext>
            </a:extLst>
          </p:cNvPr>
          <p:cNvPicPr>
            <a:picLocks noChangeAspect="1"/>
          </p:cNvPicPr>
          <p:nvPr/>
        </p:nvPicPr>
        <p:blipFill rotWithShape="1">
          <a:blip r:embed="rId3"/>
          <a:srcRect l="13884" t="24964" r="29866" b="21276"/>
          <a:stretch/>
        </p:blipFill>
        <p:spPr>
          <a:xfrm>
            <a:off x="2408865" y="2939113"/>
            <a:ext cx="6858001" cy="3686783"/>
          </a:xfrm>
          <a:prstGeom prst="rect">
            <a:avLst/>
          </a:prstGeom>
        </p:spPr>
      </p:pic>
    </p:spTree>
    <p:extLst>
      <p:ext uri="{BB962C8B-B14F-4D97-AF65-F5344CB8AC3E}">
        <p14:creationId xmlns:p14="http://schemas.microsoft.com/office/powerpoint/2010/main" val="733563922"/>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D8DF971EB0BFE4193CCA9CF6F6F1EA6" ma:contentTypeVersion="12" ma:contentTypeDescription="Create a new document." ma:contentTypeScope="" ma:versionID="411528f3d7bcc4b677241f69b2a6ace5">
  <xsd:schema xmlns:xsd="http://www.w3.org/2001/XMLSchema" xmlns:xs="http://www.w3.org/2001/XMLSchema" xmlns:p="http://schemas.microsoft.com/office/2006/metadata/properties" xmlns:ns3="d5c0cef0-68bf-49f0-857b-e52058336ca5" xmlns:ns4="4c94f5bc-908e-417d-9b28-60a227aaac10" targetNamespace="http://schemas.microsoft.com/office/2006/metadata/properties" ma:root="true" ma:fieldsID="bb06a5020714a77a49db93d7842df09b" ns3:_="" ns4:_="">
    <xsd:import namespace="d5c0cef0-68bf-49f0-857b-e52058336ca5"/>
    <xsd:import namespace="4c94f5bc-908e-417d-9b28-60a227aaac10"/>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DateTaken" minOccurs="0"/>
                <xsd:element ref="ns4:MediaServiceAutoTags" minOccurs="0"/>
                <xsd:element ref="ns4:MediaServiceGenerationTime" minOccurs="0"/>
                <xsd:element ref="ns4:MediaServiceEventHashCode" minOccurs="0"/>
                <xsd:element ref="ns4: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5c0cef0-68bf-49f0-857b-e52058336ca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c94f5bc-908e-417d-9b28-60a227aaac10"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F717351-1CFE-4853-A4F7-27DE50B72F12}">
  <ds:schemaRefs>
    <ds:schemaRef ds:uri="http://schemas.microsoft.com/sharepoint/v3/contenttype/forms"/>
  </ds:schemaRefs>
</ds:datastoreItem>
</file>

<file path=customXml/itemProps2.xml><?xml version="1.0" encoding="utf-8"?>
<ds:datastoreItem xmlns:ds="http://schemas.openxmlformats.org/officeDocument/2006/customXml" ds:itemID="{F471996E-12E8-4279-887B-16BCBC1D138E}">
  <ds:schemaRefs>
    <ds:schemaRef ds:uri="4c94f5bc-908e-417d-9b28-60a227aaac10"/>
    <ds:schemaRef ds:uri="d5c0cef0-68bf-49f0-857b-e52058336c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F140A5D2-8176-40C7-AE14-CBBC84C729E3}">
  <ds:schemaRefs>
    <ds:schemaRef ds:uri="4c94f5bc-908e-417d-9b28-60a227aaac10"/>
    <ds:schemaRef ds:uri="d5c0cef0-68bf-49f0-857b-e52058336c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511</TotalTime>
  <Words>643</Words>
  <Application>Microsoft Office PowerPoint</Application>
  <PresentationFormat>מסך רחב</PresentationFormat>
  <Paragraphs>97</Paragraphs>
  <Slides>16</Slides>
  <Notes>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16</vt:i4>
      </vt:variant>
    </vt:vector>
  </HeadingPairs>
  <TitlesOfParts>
    <vt:vector size="22" baseType="lpstr">
      <vt:lpstr>Aharoni</vt:lpstr>
      <vt:lpstr>Arial</vt:lpstr>
      <vt:lpstr>Calibri</vt:lpstr>
      <vt:lpstr>Calibri Light</vt:lpstr>
      <vt:lpstr>Segoe UI Symbol</vt:lpstr>
      <vt:lpstr>ערכת נושא Office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Eden Moyal</dc:creator>
  <cp:lastModifiedBy>Eden Moyal</cp:lastModifiedBy>
  <cp:revision>25</cp:revision>
  <dcterms:created xsi:type="dcterms:W3CDTF">2021-06-20T05:00:00Z</dcterms:created>
  <dcterms:modified xsi:type="dcterms:W3CDTF">2021-06-25T05:45:23Z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0x010100BD8DF971EB0BFE4193CCA9CF6F6F1EA6</vt:lpwstr>
  </property>
</Properties>
</file>

<file path=docProps/thumbnail.jpeg>
</file>